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8" r:id="rId2"/>
    <p:sldId id="337" r:id="rId3"/>
    <p:sldId id="341" r:id="rId4"/>
    <p:sldId id="405" r:id="rId5"/>
    <p:sldId id="406" r:id="rId6"/>
    <p:sldId id="407" r:id="rId7"/>
    <p:sldId id="429" r:id="rId8"/>
    <p:sldId id="408" r:id="rId9"/>
    <p:sldId id="409" r:id="rId10"/>
    <p:sldId id="410" r:id="rId11"/>
    <p:sldId id="411" r:id="rId12"/>
    <p:sldId id="430" r:id="rId13"/>
    <p:sldId id="412" r:id="rId14"/>
    <p:sldId id="413" r:id="rId15"/>
    <p:sldId id="414" r:id="rId16"/>
    <p:sldId id="415" r:id="rId17"/>
    <p:sldId id="416" r:id="rId18"/>
    <p:sldId id="417" r:id="rId19"/>
    <p:sldId id="418" r:id="rId20"/>
    <p:sldId id="419" r:id="rId21"/>
    <p:sldId id="431" r:id="rId22"/>
    <p:sldId id="420" r:id="rId23"/>
    <p:sldId id="421" r:id="rId24"/>
    <p:sldId id="422" r:id="rId25"/>
    <p:sldId id="423" r:id="rId26"/>
    <p:sldId id="424" r:id="rId27"/>
    <p:sldId id="432" r:id="rId28"/>
    <p:sldId id="425" r:id="rId29"/>
    <p:sldId id="426" r:id="rId30"/>
    <p:sldId id="427" r:id="rId31"/>
    <p:sldId id="385" r:id="rId32"/>
    <p:sldId id="379" r:id="rId33"/>
    <p:sldId id="428" r:id="rId34"/>
  </p:sldIdLst>
  <p:sldSz cx="9144000" cy="6858000" type="screen4x3"/>
  <p:notesSz cx="6858000" cy="9144000"/>
  <p:defaultTextStyle>
    <a:defPPr>
      <a:defRPr lang="en-US"/>
    </a:defPPr>
    <a:lvl1pPr algn="ctr" rtl="0" eaLnBrk="0" fontAlgn="base" hangingPunct="0">
      <a:spcBef>
        <a:spcPct val="50000"/>
      </a:spcBef>
      <a:spcAft>
        <a:spcPct val="0"/>
      </a:spcAft>
      <a:defRPr sz="2400" kern="1200">
        <a:solidFill>
          <a:srgbClr val="008000"/>
        </a:solidFill>
        <a:latin typeface="Arial" panose="020B0604020202020204" pitchFamily="34" charset="0"/>
        <a:ea typeface="+mn-ea"/>
        <a:cs typeface="+mn-cs"/>
      </a:defRPr>
    </a:lvl1pPr>
    <a:lvl2pPr marL="457200" algn="ctr" rtl="0" eaLnBrk="0" fontAlgn="base" hangingPunct="0">
      <a:spcBef>
        <a:spcPct val="50000"/>
      </a:spcBef>
      <a:spcAft>
        <a:spcPct val="0"/>
      </a:spcAft>
      <a:defRPr sz="2400" kern="1200">
        <a:solidFill>
          <a:srgbClr val="008000"/>
        </a:solidFill>
        <a:latin typeface="Arial" panose="020B0604020202020204" pitchFamily="34" charset="0"/>
        <a:ea typeface="+mn-ea"/>
        <a:cs typeface="+mn-cs"/>
      </a:defRPr>
    </a:lvl2pPr>
    <a:lvl3pPr marL="914400" algn="ctr" rtl="0" eaLnBrk="0" fontAlgn="base" hangingPunct="0">
      <a:spcBef>
        <a:spcPct val="50000"/>
      </a:spcBef>
      <a:spcAft>
        <a:spcPct val="0"/>
      </a:spcAft>
      <a:defRPr sz="2400" kern="1200">
        <a:solidFill>
          <a:srgbClr val="008000"/>
        </a:solidFill>
        <a:latin typeface="Arial" panose="020B0604020202020204" pitchFamily="34" charset="0"/>
        <a:ea typeface="+mn-ea"/>
        <a:cs typeface="+mn-cs"/>
      </a:defRPr>
    </a:lvl3pPr>
    <a:lvl4pPr marL="1371600" algn="ctr" rtl="0" eaLnBrk="0" fontAlgn="base" hangingPunct="0">
      <a:spcBef>
        <a:spcPct val="50000"/>
      </a:spcBef>
      <a:spcAft>
        <a:spcPct val="0"/>
      </a:spcAft>
      <a:defRPr sz="2400" kern="1200">
        <a:solidFill>
          <a:srgbClr val="008000"/>
        </a:solidFill>
        <a:latin typeface="Arial" panose="020B0604020202020204" pitchFamily="34" charset="0"/>
        <a:ea typeface="+mn-ea"/>
        <a:cs typeface="+mn-cs"/>
      </a:defRPr>
    </a:lvl4pPr>
    <a:lvl5pPr marL="1828800" algn="ctr" rtl="0" eaLnBrk="0" fontAlgn="base" hangingPunct="0">
      <a:spcBef>
        <a:spcPct val="50000"/>
      </a:spcBef>
      <a:spcAft>
        <a:spcPct val="0"/>
      </a:spcAft>
      <a:defRPr sz="2400" kern="1200">
        <a:solidFill>
          <a:srgbClr val="008000"/>
        </a:solidFill>
        <a:latin typeface="Arial" panose="020B0604020202020204" pitchFamily="34" charset="0"/>
        <a:ea typeface="+mn-ea"/>
        <a:cs typeface="+mn-cs"/>
      </a:defRPr>
    </a:lvl5pPr>
    <a:lvl6pPr marL="2286000" algn="l" defTabSz="914400" rtl="0" eaLnBrk="1" latinLnBrk="0" hangingPunct="1">
      <a:defRPr sz="2400" kern="1200">
        <a:solidFill>
          <a:srgbClr val="008000"/>
        </a:solidFill>
        <a:latin typeface="Arial" panose="020B0604020202020204" pitchFamily="34" charset="0"/>
        <a:ea typeface="+mn-ea"/>
        <a:cs typeface="+mn-cs"/>
      </a:defRPr>
    </a:lvl6pPr>
    <a:lvl7pPr marL="2743200" algn="l" defTabSz="914400" rtl="0" eaLnBrk="1" latinLnBrk="0" hangingPunct="1">
      <a:defRPr sz="2400" kern="1200">
        <a:solidFill>
          <a:srgbClr val="008000"/>
        </a:solidFill>
        <a:latin typeface="Arial" panose="020B0604020202020204" pitchFamily="34" charset="0"/>
        <a:ea typeface="+mn-ea"/>
        <a:cs typeface="+mn-cs"/>
      </a:defRPr>
    </a:lvl7pPr>
    <a:lvl8pPr marL="3200400" algn="l" defTabSz="914400" rtl="0" eaLnBrk="1" latinLnBrk="0" hangingPunct="1">
      <a:defRPr sz="2400" kern="1200">
        <a:solidFill>
          <a:srgbClr val="008000"/>
        </a:solidFill>
        <a:latin typeface="Arial" panose="020B0604020202020204" pitchFamily="34" charset="0"/>
        <a:ea typeface="+mn-ea"/>
        <a:cs typeface="+mn-cs"/>
      </a:defRPr>
    </a:lvl8pPr>
    <a:lvl9pPr marL="3657600" algn="l" defTabSz="914400" rtl="0" eaLnBrk="1" latinLnBrk="0" hangingPunct="1">
      <a:defRPr sz="2400" kern="1200">
        <a:solidFill>
          <a:srgbClr val="008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33CC"/>
    <a:srgbClr val="FF0066"/>
    <a:srgbClr val="FEE8AD"/>
    <a:srgbClr val="008000"/>
    <a:srgbClr val="FF3300"/>
    <a:srgbClr val="CC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48"/>
      </p:cViewPr>
      <p:guideLst>
        <p:guide orient="horz" pos="2160"/>
        <p:guide pos="2880"/>
      </p:guideLst>
    </p:cSldViewPr>
  </p:slideViewPr>
  <p:outlineViewPr>
    <p:cViewPr>
      <p:scale>
        <a:sx n="100" d="100"/>
        <a:sy n="100"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80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9938" name="Rectangle 2"/>
          <p:cNvSpPr>
            <a:spLocks noGrp="1" noChangeArrowheads="1"/>
          </p:cNvSpPr>
          <p:nvPr>
            <p:ph type="hdr" sz="quarter"/>
          </p:nvPr>
        </p:nvSpPr>
        <p:spPr bwMode="auto">
          <a:xfrm>
            <a:off x="0" y="0"/>
            <a:ext cx="7572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l">
              <a:defRPr sz="1200"/>
            </a:lvl1pPr>
          </a:lstStyle>
          <a:p>
            <a:endParaRPr lang="en-US" altLang="en-US"/>
          </a:p>
        </p:txBody>
      </p:sp>
      <p:sp>
        <p:nvSpPr>
          <p:cNvPr id="679939" name="Rectangle 3"/>
          <p:cNvSpPr>
            <a:spLocks noGrp="1" noChangeArrowheads="1"/>
          </p:cNvSpPr>
          <p:nvPr>
            <p:ph type="dt" sz="quarter" idx="1"/>
          </p:nvPr>
        </p:nvSpPr>
        <p:spPr bwMode="auto">
          <a:xfrm>
            <a:off x="5946775" y="0"/>
            <a:ext cx="911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lvl1pPr algn="r">
              <a:defRPr sz="1200"/>
            </a:lvl1pPr>
          </a:lstStyle>
          <a:p>
            <a:endParaRPr lang="en-US" altLang="en-US"/>
          </a:p>
        </p:txBody>
      </p:sp>
      <p:sp>
        <p:nvSpPr>
          <p:cNvPr id="679940" name="Rectangle 4"/>
          <p:cNvSpPr>
            <a:spLocks noGrp="1" noChangeArrowheads="1"/>
          </p:cNvSpPr>
          <p:nvPr>
            <p:ph type="ftr" sz="quarter" idx="2"/>
          </p:nvPr>
        </p:nvSpPr>
        <p:spPr bwMode="auto">
          <a:xfrm>
            <a:off x="0" y="8869363"/>
            <a:ext cx="674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spAutoFit/>
          </a:bodyPr>
          <a:lstStyle>
            <a:lvl1pPr algn="l">
              <a:defRPr sz="1200"/>
            </a:lvl1pPr>
          </a:lstStyle>
          <a:p>
            <a:endParaRPr lang="en-US" altLang="en-US"/>
          </a:p>
        </p:txBody>
      </p:sp>
      <p:sp>
        <p:nvSpPr>
          <p:cNvPr id="679941" name="Rectangle 5"/>
          <p:cNvSpPr>
            <a:spLocks noGrp="1" noChangeArrowheads="1"/>
          </p:cNvSpPr>
          <p:nvPr>
            <p:ph type="sldNum" sz="quarter" idx="3"/>
          </p:nvPr>
        </p:nvSpPr>
        <p:spPr bwMode="auto">
          <a:xfrm>
            <a:off x="6488113" y="8869363"/>
            <a:ext cx="369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008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spAutoFit/>
          </a:bodyPr>
          <a:lstStyle>
            <a:lvl1pPr algn="r">
              <a:defRPr sz="1200"/>
            </a:lvl1pPr>
          </a:lstStyle>
          <a:p>
            <a:fld id="{BADF2AEA-FADC-4482-93A4-86957356098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3746" name="Rectangle 2"/>
          <p:cNvSpPr>
            <a:spLocks noGrp="1" noChangeArrowheads="1"/>
          </p:cNvSpPr>
          <p:nvPr>
            <p:ph type="hdr" sz="quarter"/>
          </p:nvPr>
        </p:nvSpPr>
        <p:spPr bwMode="auto">
          <a:xfrm>
            <a:off x="0" y="0"/>
            <a:ext cx="297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defRPr sz="1200">
                <a:solidFill>
                  <a:srgbClr val="FFFF99"/>
                </a:solidFill>
              </a:defRPr>
            </a:lvl1pPr>
          </a:lstStyle>
          <a:p>
            <a:endParaRPr lang="en-US" altLang="en-US"/>
          </a:p>
        </p:txBody>
      </p:sp>
      <p:sp>
        <p:nvSpPr>
          <p:cNvPr id="543747" name="Rectangle 3"/>
          <p:cNvSpPr>
            <a:spLocks noGrp="1" noChangeArrowheads="1"/>
          </p:cNvSpPr>
          <p:nvPr>
            <p:ph type="dt" idx="1"/>
          </p:nvPr>
        </p:nvSpPr>
        <p:spPr bwMode="auto">
          <a:xfrm>
            <a:off x="3886200" y="0"/>
            <a:ext cx="297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r">
              <a:defRPr sz="1200">
                <a:solidFill>
                  <a:srgbClr val="FFFF99"/>
                </a:solidFill>
              </a:defRPr>
            </a:lvl1pPr>
          </a:lstStyle>
          <a:p>
            <a:endParaRPr lang="en-US" altLang="en-US"/>
          </a:p>
        </p:txBody>
      </p:sp>
      <p:sp>
        <p:nvSpPr>
          <p:cNvPr id="5437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3749" name="Rectangle 5"/>
          <p:cNvSpPr>
            <a:spLocks noGrp="1" noChangeArrowheads="1"/>
          </p:cNvSpPr>
          <p:nvPr>
            <p:ph type="body" sz="quarter" idx="3"/>
          </p:nvPr>
        </p:nvSpPr>
        <p:spPr bwMode="auto">
          <a:xfrm>
            <a:off x="914400" y="4343400"/>
            <a:ext cx="5029200" cy="122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43750" name="Rectangle 6"/>
          <p:cNvSpPr>
            <a:spLocks noGrp="1" noChangeArrowheads="1"/>
          </p:cNvSpPr>
          <p:nvPr>
            <p:ph type="ftr" sz="quarter" idx="4"/>
          </p:nvPr>
        </p:nvSpPr>
        <p:spPr bwMode="auto">
          <a:xfrm>
            <a:off x="0" y="8869363"/>
            <a:ext cx="2971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l">
              <a:defRPr sz="1200">
                <a:solidFill>
                  <a:srgbClr val="FFFF99"/>
                </a:solidFill>
              </a:defRPr>
            </a:lvl1pPr>
          </a:lstStyle>
          <a:p>
            <a:endParaRPr lang="en-US" altLang="en-US"/>
          </a:p>
        </p:txBody>
      </p:sp>
      <p:sp>
        <p:nvSpPr>
          <p:cNvPr id="543751" name="Rectangle 7"/>
          <p:cNvSpPr>
            <a:spLocks noGrp="1" noChangeArrowheads="1"/>
          </p:cNvSpPr>
          <p:nvPr>
            <p:ph type="sldNum" sz="quarter" idx="5"/>
          </p:nvPr>
        </p:nvSpPr>
        <p:spPr bwMode="auto">
          <a:xfrm>
            <a:off x="3886200" y="8869363"/>
            <a:ext cx="2971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200">
                <a:solidFill>
                  <a:srgbClr val="FFFF99"/>
                </a:solidFill>
              </a:defRPr>
            </a:lvl1pPr>
          </a:lstStyle>
          <a:p>
            <a:fld id="{EE585613-996C-47C3-BFC4-B6520E05375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CD79B7-FE7B-4D39-A343-829B61C727C2}" type="slidenum">
              <a:rPr lang="en-US" altLang="en-US"/>
              <a:pPr/>
              <a:t>1</a:t>
            </a:fld>
            <a:endParaRPr lang="en-US" altLang="en-US"/>
          </a:p>
        </p:txBody>
      </p:sp>
      <p:sp>
        <p:nvSpPr>
          <p:cNvPr id="544770" name="Rectangle 2"/>
          <p:cNvSpPr>
            <a:spLocks noChangeArrowheads="1" noTextEdit="1"/>
          </p:cNvSpPr>
          <p:nvPr>
            <p:ph type="sldImg"/>
          </p:nvPr>
        </p:nvSpPr>
        <p:spPr>
          <a:ln/>
        </p:spPr>
      </p:sp>
      <p:sp>
        <p:nvSpPr>
          <p:cNvPr id="544771" name="Rectangle 3"/>
          <p:cNvSpPr>
            <a:spLocks noGrp="1" noChangeArrowheads="1"/>
          </p:cNvSpPr>
          <p:nvPr>
            <p:ph type="body" idx="1"/>
          </p:nvPr>
        </p:nvSpPr>
        <p:spPr>
          <a:xfrm>
            <a:off x="914400" y="4338638"/>
            <a:ext cx="5029200" cy="274637"/>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3879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74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5163" y="1825625"/>
            <a:ext cx="2128837" cy="5489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6234113" cy="5489575"/>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1963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551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114413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445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2372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4165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38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89364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800949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Text Box 12"/>
          <p:cNvSpPr txBox="1">
            <a:spLocks noChangeArrowheads="1"/>
          </p:cNvSpPr>
          <p:nvPr/>
        </p:nvSpPr>
        <p:spPr bwMode="auto">
          <a:xfrm>
            <a:off x="76200" y="6562725"/>
            <a:ext cx="381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fld id="{AF48BC9B-73CE-4C14-83DF-15EAAB5C26BB}" type="slidenum">
              <a:rPr lang="en-US" altLang="en-US" sz="1000">
                <a:solidFill>
                  <a:srgbClr val="FFFF99"/>
                </a:solidFill>
              </a:rPr>
              <a:pPr/>
              <a:t>‹#›</a:t>
            </a:fld>
            <a:endParaRPr lang="en-US" altLang="en-US" sz="3200">
              <a:solidFill>
                <a:srgbClr val="FFFF99"/>
              </a:solidFill>
            </a:endParaRPr>
          </a:p>
        </p:txBody>
      </p:sp>
      <p:sp>
        <p:nvSpPr>
          <p:cNvPr id="1026" name="Rectangle 2"/>
          <p:cNvSpPr>
            <a:spLocks noGrp="1" noChangeArrowheads="1"/>
          </p:cNvSpPr>
          <p:nvPr>
            <p:ph type="title"/>
          </p:nvPr>
        </p:nvSpPr>
        <p:spPr bwMode="auto">
          <a:xfrm>
            <a:off x="3810000" y="7086600"/>
            <a:ext cx="533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1039" name="Picture 15" descr="J:\Socyou01.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hidden">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eaLnBrk="0" fontAlgn="base" hangingPunct="0">
        <a:spcBef>
          <a:spcPct val="0"/>
        </a:spcBef>
        <a:spcAft>
          <a:spcPct val="0"/>
        </a:spcAft>
        <a:defRPr sz="1200" kern="1200">
          <a:solidFill>
            <a:schemeClr val="bg1"/>
          </a:solidFill>
          <a:latin typeface="+mj-lt"/>
          <a:ea typeface="+mj-ea"/>
          <a:cs typeface="+mj-cs"/>
        </a:defRPr>
      </a:lvl1pPr>
      <a:lvl2pPr algn="r" rtl="0" eaLnBrk="0" fontAlgn="base" hangingPunct="0">
        <a:spcBef>
          <a:spcPct val="0"/>
        </a:spcBef>
        <a:spcAft>
          <a:spcPct val="0"/>
        </a:spcAft>
        <a:defRPr sz="1200">
          <a:solidFill>
            <a:schemeClr val="bg1"/>
          </a:solidFill>
          <a:latin typeface="Arial" panose="020B0604020202020204" pitchFamily="34" charset="0"/>
        </a:defRPr>
      </a:lvl2pPr>
      <a:lvl3pPr algn="r" rtl="0" eaLnBrk="0" fontAlgn="base" hangingPunct="0">
        <a:spcBef>
          <a:spcPct val="0"/>
        </a:spcBef>
        <a:spcAft>
          <a:spcPct val="0"/>
        </a:spcAft>
        <a:defRPr sz="1200">
          <a:solidFill>
            <a:schemeClr val="bg1"/>
          </a:solidFill>
          <a:latin typeface="Arial" panose="020B0604020202020204" pitchFamily="34" charset="0"/>
        </a:defRPr>
      </a:lvl3pPr>
      <a:lvl4pPr algn="r" rtl="0" eaLnBrk="0" fontAlgn="base" hangingPunct="0">
        <a:spcBef>
          <a:spcPct val="0"/>
        </a:spcBef>
        <a:spcAft>
          <a:spcPct val="0"/>
        </a:spcAft>
        <a:defRPr sz="1200">
          <a:solidFill>
            <a:schemeClr val="bg1"/>
          </a:solidFill>
          <a:latin typeface="Arial" panose="020B0604020202020204" pitchFamily="34" charset="0"/>
        </a:defRPr>
      </a:lvl4pPr>
      <a:lvl5pPr algn="r" rtl="0" eaLnBrk="0" fontAlgn="base" hangingPunct="0">
        <a:spcBef>
          <a:spcPct val="0"/>
        </a:spcBef>
        <a:spcAft>
          <a:spcPct val="0"/>
        </a:spcAft>
        <a:defRPr sz="1200">
          <a:solidFill>
            <a:schemeClr val="bg1"/>
          </a:solidFill>
          <a:latin typeface="Arial" panose="020B0604020202020204" pitchFamily="34" charset="0"/>
        </a:defRPr>
      </a:lvl5pPr>
      <a:lvl6pPr marL="457200" algn="r" rtl="0" eaLnBrk="0" fontAlgn="base" hangingPunct="0">
        <a:spcBef>
          <a:spcPct val="0"/>
        </a:spcBef>
        <a:spcAft>
          <a:spcPct val="0"/>
        </a:spcAft>
        <a:defRPr sz="1200">
          <a:solidFill>
            <a:schemeClr val="bg1"/>
          </a:solidFill>
          <a:latin typeface="Arial" panose="020B0604020202020204" pitchFamily="34" charset="0"/>
        </a:defRPr>
      </a:lvl6pPr>
      <a:lvl7pPr marL="914400" algn="r" rtl="0" eaLnBrk="0" fontAlgn="base" hangingPunct="0">
        <a:spcBef>
          <a:spcPct val="0"/>
        </a:spcBef>
        <a:spcAft>
          <a:spcPct val="0"/>
        </a:spcAft>
        <a:defRPr sz="1200">
          <a:solidFill>
            <a:schemeClr val="bg1"/>
          </a:solidFill>
          <a:latin typeface="Arial" panose="020B0604020202020204" pitchFamily="34" charset="0"/>
        </a:defRPr>
      </a:lvl7pPr>
      <a:lvl8pPr marL="1371600" algn="r" rtl="0" eaLnBrk="0" fontAlgn="base" hangingPunct="0">
        <a:spcBef>
          <a:spcPct val="0"/>
        </a:spcBef>
        <a:spcAft>
          <a:spcPct val="0"/>
        </a:spcAft>
        <a:defRPr sz="1200">
          <a:solidFill>
            <a:schemeClr val="bg1"/>
          </a:solidFill>
          <a:latin typeface="Arial" panose="020B0604020202020204" pitchFamily="34" charset="0"/>
        </a:defRPr>
      </a:lvl8pPr>
      <a:lvl9pPr marL="1828800" algn="r" rtl="0" eaLnBrk="0" fontAlgn="base" hangingPunct="0">
        <a:spcBef>
          <a:spcPct val="0"/>
        </a:spcBef>
        <a:spcAft>
          <a:spcPct val="0"/>
        </a:spcAft>
        <a:defRPr sz="1200">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11.xml"/><Relationship Id="rId7" Type="http://schemas.openxmlformats.org/officeDocument/2006/relationships/image" Target="../media/image5.png"/><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slide" Target="slide28.xml"/><Relationship Id="rId11" Type="http://schemas.openxmlformats.org/officeDocument/2006/relationships/image" Target="../media/image7.png"/><Relationship Id="rId5" Type="http://schemas.openxmlformats.org/officeDocument/2006/relationships/slide" Target="slide23.xml"/><Relationship Id="rId10" Type="http://schemas.openxmlformats.org/officeDocument/2006/relationships/image" Target="../media/image6.png"/><Relationship Id="rId4" Type="http://schemas.openxmlformats.org/officeDocument/2006/relationships/slide" Target="slide16.xml"/><Relationship Id="rId9"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slide" Target="slide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slide" Target="slide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9.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119" name="Picture 23" descr="J:\splashscreens\ss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title"/>
          </p:nvPr>
        </p:nvSpPr>
        <p:spPr/>
        <p:txBody>
          <a:bodyPr/>
          <a:lstStyle/>
          <a:p>
            <a:r>
              <a:rPr lang="en-US" altLang="en-US"/>
              <a:t>Splash Screen</a:t>
            </a:r>
          </a:p>
        </p:txBody>
      </p:sp>
      <p:pic>
        <p:nvPicPr>
          <p:cNvPr id="4111" name="Picture 15" descr="J:\nav buttons\exit3.gif">
            <a:hlinkClick r:id="" action="ppaction://hlinkshowjump?jump=endshow"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80388" y="5954713"/>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descr="J:\nav buttons\forward3.gif">
            <a:hlinkClick r:id="" action="ppaction://hlinkshowjump?jump=nextslide"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16950" y="5954713"/>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p:txBody>
          <a:bodyPr/>
          <a:lstStyle/>
          <a:p>
            <a:r>
              <a:rPr lang="en-US" altLang="en-US"/>
              <a:t>Chapter 10</a:t>
            </a:r>
          </a:p>
        </p:txBody>
      </p:sp>
      <p:pic>
        <p:nvPicPr>
          <p:cNvPr id="657412"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7413"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7414"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7419" name="Text Box 11"/>
          <p:cNvSpPr txBox="1">
            <a:spLocks noChangeArrowheads="1"/>
          </p:cNvSpPr>
          <p:nvPr/>
        </p:nvSpPr>
        <p:spPr bwMode="auto">
          <a:xfrm>
            <a:off x="3124200" y="444500"/>
            <a:ext cx="5867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en-US" altLang="en-US" b="1" i="1"/>
              <a:t>Predict which of the following are drives (D), which are reflexes (R), which are instincts (I), and which are creations of culture (C).</a:t>
            </a:r>
            <a:endParaRPr lang="en-US" altLang="en-US">
              <a:solidFill>
                <a:srgbClr val="000000"/>
              </a:solidFill>
            </a:endParaRPr>
          </a:p>
        </p:txBody>
      </p:sp>
      <p:pic>
        <p:nvPicPr>
          <p:cNvPr id="657420" name="Picture 12" descr="J:\LEARNING CHECK.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33400"/>
            <a:ext cx="2362200" cy="1222375"/>
          </a:xfrm>
          <a:prstGeom prst="rect">
            <a:avLst/>
          </a:prstGeom>
          <a:noFill/>
          <a:extLst>
            <a:ext uri="{909E8E84-426E-40DD-AFC4-6F175D3DCCD1}">
              <a14:hiddenFill xmlns:a14="http://schemas.microsoft.com/office/drawing/2010/main">
                <a:solidFill>
                  <a:srgbClr val="FFFFFF"/>
                </a:solidFill>
              </a14:hiddenFill>
            </a:ext>
          </a:extLst>
        </p:spPr>
      </p:pic>
      <p:sp>
        <p:nvSpPr>
          <p:cNvPr id="657421" name="Text Box 13"/>
          <p:cNvSpPr txBox="1">
            <a:spLocks noChangeArrowheads="1"/>
          </p:cNvSpPr>
          <p:nvPr/>
        </p:nvSpPr>
        <p:spPr bwMode="auto">
          <a:xfrm>
            <a:off x="482600" y="2287588"/>
            <a:ext cx="5613400" cy="334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85800" indent="-685800" algn="l">
              <a:spcBef>
                <a:spcPct val="0"/>
              </a:spcBef>
              <a:defRPr sz="2400">
                <a:solidFill>
                  <a:schemeClr val="tx1"/>
                </a:solidFill>
                <a:latin typeface="Arial" panose="020B0604020202020204" pitchFamily="34" charset="0"/>
              </a:defRPr>
            </a:lvl1pPr>
            <a:lvl2pPr marL="8001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2800"/>
              <a:t>___ a. eye blinking in dust storm</a:t>
            </a:r>
          </a:p>
          <a:p>
            <a:pPr>
              <a:lnSpc>
                <a:spcPct val="90000"/>
              </a:lnSpc>
              <a:spcBef>
                <a:spcPct val="20000"/>
              </a:spcBef>
              <a:spcAft>
                <a:spcPct val="20000"/>
              </a:spcAft>
            </a:pPr>
            <a:r>
              <a:rPr lang="en-US" altLang="en-US" sz="2800"/>
              <a:t>___ b. need for sleep</a:t>
            </a:r>
          </a:p>
          <a:p>
            <a:pPr>
              <a:lnSpc>
                <a:spcPct val="90000"/>
              </a:lnSpc>
              <a:spcBef>
                <a:spcPct val="20000"/>
              </a:spcBef>
              <a:spcAft>
                <a:spcPct val="20000"/>
              </a:spcAft>
            </a:pPr>
            <a:r>
              <a:rPr lang="en-US" altLang="en-US" sz="2800"/>
              <a:t>___ c. reaction to a loud noise</a:t>
            </a:r>
          </a:p>
          <a:p>
            <a:pPr>
              <a:lnSpc>
                <a:spcPct val="90000"/>
              </a:lnSpc>
              <a:spcBef>
                <a:spcPct val="20000"/>
              </a:spcBef>
              <a:spcAft>
                <a:spcPct val="20000"/>
              </a:spcAft>
            </a:pPr>
            <a:r>
              <a:rPr lang="en-US" altLang="en-US" sz="2800"/>
              <a:t>___ d. socialism</a:t>
            </a:r>
          </a:p>
          <a:p>
            <a:pPr>
              <a:lnSpc>
                <a:spcPct val="90000"/>
              </a:lnSpc>
              <a:spcBef>
                <a:spcPct val="20000"/>
              </a:spcBef>
              <a:spcAft>
                <a:spcPct val="20000"/>
              </a:spcAft>
            </a:pPr>
            <a:r>
              <a:rPr lang="en-US" altLang="en-US" sz="2800"/>
              <a:t>___ e. reproduction</a:t>
            </a:r>
          </a:p>
          <a:p>
            <a:pPr>
              <a:lnSpc>
                <a:spcPct val="90000"/>
              </a:lnSpc>
              <a:spcBef>
                <a:spcPct val="20000"/>
              </a:spcBef>
              <a:spcAft>
                <a:spcPct val="20000"/>
              </a:spcAft>
            </a:pPr>
            <a:r>
              <a:rPr lang="en-US" altLang="en-US" sz="2800"/>
              <a:t>___ f. racial inequality</a:t>
            </a:r>
            <a:endParaRPr lang="en-US" altLang="en-US" sz="2000"/>
          </a:p>
        </p:txBody>
      </p:sp>
      <p:sp>
        <p:nvSpPr>
          <p:cNvPr id="657423" name="Text Box 15"/>
          <p:cNvSpPr txBox="1">
            <a:spLocks noChangeArrowheads="1"/>
          </p:cNvSpPr>
          <p:nvPr/>
        </p:nvSpPr>
        <p:spPr bwMode="auto">
          <a:xfrm>
            <a:off x="76200" y="2274888"/>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R</a:t>
            </a:r>
            <a:endParaRPr lang="en-US" altLang="en-US" sz="2800"/>
          </a:p>
        </p:txBody>
      </p:sp>
      <p:sp>
        <p:nvSpPr>
          <p:cNvPr id="657424" name="Text Box 16"/>
          <p:cNvSpPr txBox="1">
            <a:spLocks noChangeArrowheads="1"/>
          </p:cNvSpPr>
          <p:nvPr/>
        </p:nvSpPr>
        <p:spPr bwMode="auto">
          <a:xfrm>
            <a:off x="76200" y="28194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D</a:t>
            </a:r>
            <a:endParaRPr lang="en-US" altLang="en-US" sz="2800"/>
          </a:p>
        </p:txBody>
      </p:sp>
      <p:sp>
        <p:nvSpPr>
          <p:cNvPr id="657425" name="Text Box 17"/>
          <p:cNvSpPr txBox="1">
            <a:spLocks noChangeArrowheads="1"/>
          </p:cNvSpPr>
          <p:nvPr/>
        </p:nvSpPr>
        <p:spPr bwMode="auto">
          <a:xfrm>
            <a:off x="127000" y="33782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I/R</a:t>
            </a:r>
            <a:endParaRPr lang="en-US" altLang="en-US" sz="2800"/>
          </a:p>
        </p:txBody>
      </p:sp>
      <p:sp>
        <p:nvSpPr>
          <p:cNvPr id="657426" name="Text Box 18"/>
          <p:cNvSpPr txBox="1">
            <a:spLocks noChangeArrowheads="1"/>
          </p:cNvSpPr>
          <p:nvPr/>
        </p:nvSpPr>
        <p:spPr bwMode="auto">
          <a:xfrm>
            <a:off x="76200" y="39497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C</a:t>
            </a:r>
            <a:endParaRPr lang="en-US" altLang="en-US" sz="2800"/>
          </a:p>
        </p:txBody>
      </p:sp>
      <p:sp>
        <p:nvSpPr>
          <p:cNvPr id="657427" name="Text Box 19"/>
          <p:cNvSpPr txBox="1">
            <a:spLocks noChangeArrowheads="1"/>
          </p:cNvSpPr>
          <p:nvPr/>
        </p:nvSpPr>
        <p:spPr bwMode="auto">
          <a:xfrm>
            <a:off x="76200" y="44831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D</a:t>
            </a:r>
            <a:endParaRPr lang="en-US" altLang="en-US" sz="2800"/>
          </a:p>
        </p:txBody>
      </p:sp>
      <p:sp>
        <p:nvSpPr>
          <p:cNvPr id="657428" name="Text Box 20"/>
          <p:cNvSpPr txBox="1">
            <a:spLocks noChangeArrowheads="1"/>
          </p:cNvSpPr>
          <p:nvPr/>
        </p:nvSpPr>
        <p:spPr bwMode="black">
          <a:xfrm>
            <a:off x="762000" y="6524625"/>
            <a:ext cx="63246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1200" b="1">
                <a:solidFill>
                  <a:srgbClr val="FF3399"/>
                </a:solidFill>
              </a:rPr>
              <a:t>Click the mouse button or press the space bar to display the answers.</a:t>
            </a:r>
            <a:endParaRPr lang="en-US" altLang="en-US" sz="1000" b="1">
              <a:solidFill>
                <a:srgbClr val="FF3399"/>
              </a:solidFill>
            </a:endParaRPr>
          </a:p>
        </p:txBody>
      </p:sp>
      <p:sp>
        <p:nvSpPr>
          <p:cNvPr id="657429" name="Text Box 21"/>
          <p:cNvSpPr txBox="1">
            <a:spLocks noChangeArrowheads="1"/>
          </p:cNvSpPr>
          <p:nvPr/>
        </p:nvSpPr>
        <p:spPr bwMode="auto">
          <a:xfrm>
            <a:off x="76200" y="5043488"/>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C</a:t>
            </a:r>
            <a:endParaRPr lang="en-US" altLang="en-US" sz="2800"/>
          </a:p>
        </p:txBody>
      </p:sp>
      <p:pic>
        <p:nvPicPr>
          <p:cNvPr id="657430" name="Picture 22" descr="J:\nav buttons\forward3.gif">
            <a:hlinkClick r:id="" action="ppaction://hlinkshowjump?jump=nextslide"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7431" name="Picture 23" descr="J:\nav buttons\doubleback3G.gif">
            <a:hlinkClick r:id="" action="ppaction://noaction" highlightClick="1" endSnd="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57420"/>
                                        </p:tgtEl>
                                        <p:attrNameLst>
                                          <p:attrName>style.visibility</p:attrName>
                                        </p:attrNameLst>
                                      </p:cBhvr>
                                      <p:to>
                                        <p:strVal val="visible"/>
                                      </p:to>
                                    </p:set>
                                    <p:animEffect transition="in" filter="wipe(left)">
                                      <p:cBhvr>
                                        <p:cTn id="7" dur="500"/>
                                        <p:tgtEl>
                                          <p:spTgt spid="65742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57419"/>
                                        </p:tgtEl>
                                        <p:attrNameLst>
                                          <p:attrName>style.visibility</p:attrName>
                                        </p:attrNameLst>
                                      </p:cBhvr>
                                      <p:to>
                                        <p:strVal val="visible"/>
                                      </p:to>
                                    </p:set>
                                    <p:animEffect transition="in" filter="box(out)">
                                      <p:cBhvr>
                                        <p:cTn id="11" dur="500"/>
                                        <p:tgtEl>
                                          <p:spTgt spid="657419"/>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657421"/>
                                        </p:tgtEl>
                                        <p:attrNameLst>
                                          <p:attrName>style.visibility</p:attrName>
                                        </p:attrNameLst>
                                      </p:cBhvr>
                                      <p:to>
                                        <p:strVal val="visible"/>
                                      </p:to>
                                    </p:set>
                                    <p:animEffect transition="in" filter="box(out)">
                                      <p:cBhvr>
                                        <p:cTn id="15" dur="500"/>
                                        <p:tgtEl>
                                          <p:spTgt spid="6574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57423">
                                            <p:txEl>
                                              <p:pRg st="0" end="0"/>
                                            </p:txEl>
                                          </p:spTgt>
                                        </p:tgtEl>
                                        <p:attrNameLst>
                                          <p:attrName>style.visibility</p:attrName>
                                        </p:attrNameLst>
                                      </p:cBhvr>
                                      <p:to>
                                        <p:strVal val="visible"/>
                                      </p:to>
                                    </p:set>
                                    <p:animEffect transition="in" filter="wipe(left)">
                                      <p:cBhvr>
                                        <p:cTn id="20" dur="500"/>
                                        <p:tgtEl>
                                          <p:spTgt spid="65742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57424">
                                            <p:txEl>
                                              <p:pRg st="0" end="0"/>
                                            </p:txEl>
                                          </p:spTgt>
                                        </p:tgtEl>
                                        <p:attrNameLst>
                                          <p:attrName>style.visibility</p:attrName>
                                        </p:attrNameLst>
                                      </p:cBhvr>
                                      <p:to>
                                        <p:strVal val="visible"/>
                                      </p:to>
                                    </p:set>
                                    <p:animEffect transition="in" filter="wipe(left)">
                                      <p:cBhvr>
                                        <p:cTn id="25" dur="500"/>
                                        <p:tgtEl>
                                          <p:spTgt spid="657424">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57425">
                                            <p:txEl>
                                              <p:pRg st="0" end="0"/>
                                            </p:txEl>
                                          </p:spTgt>
                                        </p:tgtEl>
                                        <p:attrNameLst>
                                          <p:attrName>style.visibility</p:attrName>
                                        </p:attrNameLst>
                                      </p:cBhvr>
                                      <p:to>
                                        <p:strVal val="visible"/>
                                      </p:to>
                                    </p:set>
                                    <p:animEffect transition="in" filter="wipe(left)">
                                      <p:cBhvr>
                                        <p:cTn id="30" dur="500"/>
                                        <p:tgtEl>
                                          <p:spTgt spid="657425">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57426">
                                            <p:txEl>
                                              <p:pRg st="0" end="0"/>
                                            </p:txEl>
                                          </p:spTgt>
                                        </p:tgtEl>
                                        <p:attrNameLst>
                                          <p:attrName>style.visibility</p:attrName>
                                        </p:attrNameLst>
                                      </p:cBhvr>
                                      <p:to>
                                        <p:strVal val="visible"/>
                                      </p:to>
                                    </p:set>
                                    <p:animEffect transition="in" filter="wipe(left)">
                                      <p:cBhvr>
                                        <p:cTn id="35" dur="500"/>
                                        <p:tgtEl>
                                          <p:spTgt spid="657426">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57427">
                                            <p:txEl>
                                              <p:pRg st="0" end="0"/>
                                            </p:txEl>
                                          </p:spTgt>
                                        </p:tgtEl>
                                        <p:attrNameLst>
                                          <p:attrName>style.visibility</p:attrName>
                                        </p:attrNameLst>
                                      </p:cBhvr>
                                      <p:to>
                                        <p:strVal val="visible"/>
                                      </p:to>
                                    </p:set>
                                    <p:animEffect transition="in" filter="wipe(left)">
                                      <p:cBhvr>
                                        <p:cTn id="40" dur="500"/>
                                        <p:tgtEl>
                                          <p:spTgt spid="657427">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57429">
                                            <p:txEl>
                                              <p:pRg st="0" end="0"/>
                                            </p:txEl>
                                          </p:spTgt>
                                        </p:tgtEl>
                                        <p:attrNameLst>
                                          <p:attrName>style.visibility</p:attrName>
                                        </p:attrNameLst>
                                      </p:cBhvr>
                                      <p:to>
                                        <p:strVal val="visible"/>
                                      </p:to>
                                    </p:set>
                                    <p:animEffect transition="in" filter="wipe(left)">
                                      <p:cBhvr>
                                        <p:cTn id="45" dur="500"/>
                                        <p:tgtEl>
                                          <p:spTgt spid="6574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7419" grpId="0" autoUpdateAnimBg="0"/>
      <p:bldP spid="657421" grpId="0" autoUpdateAnimBg="0"/>
      <p:bldP spid="657423" grpId="0" build="p" autoUpdateAnimBg="0"/>
      <p:bldP spid="657424" grpId="0" build="p" autoUpdateAnimBg="0"/>
      <p:bldP spid="657425" grpId="0" build="p" autoUpdateAnimBg="0"/>
      <p:bldP spid="657426" grpId="0" build="p" autoUpdateAnimBg="0"/>
      <p:bldP spid="657427" grpId="0" build="p" autoUpdateAnimBg="0"/>
      <p:bldP spid="65742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title"/>
          </p:nvPr>
        </p:nvSpPr>
        <p:spPr/>
        <p:txBody>
          <a:bodyPr/>
          <a:lstStyle/>
          <a:p>
            <a:r>
              <a:rPr lang="en-US" altLang="en-US"/>
              <a:t>Chapter 11</a:t>
            </a:r>
          </a:p>
        </p:txBody>
      </p:sp>
      <p:pic>
        <p:nvPicPr>
          <p:cNvPr id="658436"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8437"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8438"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8440"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Language and Culture</a:t>
            </a:r>
            <a:endParaRPr lang="en-US" altLang="en-US"/>
          </a:p>
        </p:txBody>
      </p:sp>
      <p:sp>
        <p:nvSpPr>
          <p:cNvPr id="658442" name="Text Box 10"/>
          <p:cNvSpPr txBox="1">
            <a:spLocks noChangeArrowheads="1"/>
          </p:cNvSpPr>
          <p:nvPr/>
        </p:nvSpPr>
        <p:spPr bwMode="auto">
          <a:xfrm>
            <a:off x="457200" y="990600"/>
            <a:ext cx="8534400" cy="33813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Humans can create and transmit culture.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symbols of language play a role in determining people’s views of reality.</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creation and transmission of culture depend heavily on the use of symbols.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most powerful </a:t>
            </a:r>
            <a:r>
              <a:rPr lang="en-US" altLang="en-US" sz="2800" b="1">
                <a:solidFill>
                  <a:srgbClr val="008000"/>
                </a:solidFill>
              </a:rPr>
              <a:t>symbols</a:t>
            </a:r>
            <a:r>
              <a:rPr lang="en-US" altLang="en-US" sz="2800"/>
              <a:t> are those that make up language.</a:t>
            </a:r>
          </a:p>
        </p:txBody>
      </p:sp>
      <p:pic>
        <p:nvPicPr>
          <p:cNvPr id="658443"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8444"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58440"/>
                                        </p:tgtEl>
                                        <p:attrNameLst>
                                          <p:attrName>style.visibility</p:attrName>
                                        </p:attrNameLst>
                                      </p:cBhvr>
                                      <p:to>
                                        <p:strVal val="visible"/>
                                      </p:to>
                                    </p:set>
                                    <p:animEffect transition="in" filter="checkerboard(across)">
                                      <p:cBhvr>
                                        <p:cTn id="7" dur="500"/>
                                        <p:tgtEl>
                                          <p:spTgt spid="65844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58442">
                                            <p:txEl>
                                              <p:pRg st="0" end="0"/>
                                            </p:txEl>
                                          </p:spTgt>
                                        </p:tgtEl>
                                        <p:attrNameLst>
                                          <p:attrName>style.visibility</p:attrName>
                                        </p:attrNameLst>
                                      </p:cBhvr>
                                      <p:to>
                                        <p:strVal val="visible"/>
                                      </p:to>
                                    </p:set>
                                    <p:animEffect transition="in" filter="wipe(left)">
                                      <p:cBhvr>
                                        <p:cTn id="11" dur="500"/>
                                        <p:tgtEl>
                                          <p:spTgt spid="658442">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8442">
                                            <p:txEl>
                                              <p:pRg st="1" end="1"/>
                                            </p:txEl>
                                          </p:spTgt>
                                        </p:tgtEl>
                                        <p:attrNameLst>
                                          <p:attrName>style.visibility</p:attrName>
                                        </p:attrNameLst>
                                      </p:cBhvr>
                                      <p:to>
                                        <p:strVal val="visible"/>
                                      </p:to>
                                    </p:set>
                                    <p:animEffect transition="in" filter="wipe(left)">
                                      <p:cBhvr>
                                        <p:cTn id="15" dur="500"/>
                                        <p:tgtEl>
                                          <p:spTgt spid="658442">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58442">
                                            <p:txEl>
                                              <p:pRg st="2" end="2"/>
                                            </p:txEl>
                                          </p:spTgt>
                                        </p:tgtEl>
                                        <p:attrNameLst>
                                          <p:attrName>style.visibility</p:attrName>
                                        </p:attrNameLst>
                                      </p:cBhvr>
                                      <p:to>
                                        <p:strVal val="visible"/>
                                      </p:to>
                                    </p:set>
                                    <p:animEffect transition="in" filter="wipe(left)">
                                      <p:cBhvr>
                                        <p:cTn id="19" dur="500"/>
                                        <p:tgtEl>
                                          <p:spTgt spid="658442">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58442">
                                            <p:txEl>
                                              <p:pRg st="3" end="3"/>
                                            </p:txEl>
                                          </p:spTgt>
                                        </p:tgtEl>
                                        <p:attrNameLst>
                                          <p:attrName>style.visibility</p:attrName>
                                        </p:attrNameLst>
                                      </p:cBhvr>
                                      <p:to>
                                        <p:strVal val="visible"/>
                                      </p:to>
                                    </p:set>
                                    <p:animEffect transition="in" filter="wipe(left)">
                                      <p:cBhvr>
                                        <p:cTn id="23" dur="500"/>
                                        <p:tgtEl>
                                          <p:spTgt spid="6584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8440" grpId="0" autoUpdateAnimBg="0"/>
      <p:bldP spid="658442"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p:txBody>
          <a:bodyPr/>
          <a:lstStyle/>
          <a:p>
            <a:r>
              <a:rPr lang="en-US" altLang="en-US"/>
              <a:t>Chapter 12</a:t>
            </a:r>
          </a:p>
        </p:txBody>
      </p:sp>
      <p:pic>
        <p:nvPicPr>
          <p:cNvPr id="678916"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8917"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8918"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78920"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What Are Symbols?</a:t>
            </a:r>
            <a:endParaRPr lang="en-US" altLang="en-US"/>
          </a:p>
        </p:txBody>
      </p:sp>
      <p:sp>
        <p:nvSpPr>
          <p:cNvPr id="678922" name="Text Box 10"/>
          <p:cNvSpPr txBox="1">
            <a:spLocks noChangeArrowheads="1"/>
          </p:cNvSpPr>
          <p:nvPr/>
        </p:nvSpPr>
        <p:spPr bwMode="auto">
          <a:xfrm>
            <a:off x="457200" y="977900"/>
            <a:ext cx="8534400" cy="37306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noProof="1"/>
              <a:t>Symbols are things that stand for or represent something else, such as physical objects, sounds, smells, and tastes. </a:t>
            </a:r>
          </a:p>
          <a:p>
            <a:pPr>
              <a:lnSpc>
                <a:spcPct val="90000"/>
              </a:lnSpc>
              <a:spcBef>
                <a:spcPct val="20000"/>
              </a:spcBef>
              <a:spcAft>
                <a:spcPct val="20000"/>
              </a:spcAft>
              <a:buClr>
                <a:srgbClr val="326CD9"/>
              </a:buClr>
              <a:buFont typeface="Wingdings" panose="05000000000000000000" pitchFamily="2" charset="2"/>
              <a:buChar char="l"/>
            </a:pPr>
            <a:r>
              <a:rPr lang="en-US" altLang="en-US" sz="2800" noProof="1"/>
              <a:t>The meaning of a symbol is not based on physical characteristics.</a:t>
            </a:r>
            <a:endParaRPr lang="en-US" altLang="en-US" sz="2800"/>
          </a:p>
          <a:p>
            <a:pPr lvl="1">
              <a:lnSpc>
                <a:spcPct val="90000"/>
              </a:lnSpc>
              <a:spcBef>
                <a:spcPct val="20000"/>
              </a:spcBef>
              <a:spcAft>
                <a:spcPct val="20000"/>
              </a:spcAft>
              <a:buClr>
                <a:srgbClr val="008000"/>
              </a:buClr>
              <a:buFontTx/>
              <a:buChar char="–"/>
            </a:pPr>
            <a:r>
              <a:rPr lang="en-US" altLang="en-US">
                <a:solidFill>
                  <a:srgbClr val="008000"/>
                </a:solidFill>
              </a:rPr>
              <a:t>example: </a:t>
            </a:r>
            <a:r>
              <a:rPr lang="en-US" altLang="en-US" noProof="1">
                <a:solidFill>
                  <a:srgbClr val="008000"/>
                </a:solidFill>
              </a:rPr>
              <a:t>There is nothing naturally pleasing about the sound created by hands loudly clapping together, but applause warms the hearts of entertainers, politicians, and high school athletes in the United States.</a:t>
            </a:r>
            <a:endParaRPr lang="en-US" altLang="en-US">
              <a:solidFill>
                <a:srgbClr val="008000"/>
              </a:solidFill>
            </a:endParaRPr>
          </a:p>
        </p:txBody>
      </p:sp>
      <p:pic>
        <p:nvPicPr>
          <p:cNvPr id="678923"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8924"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78920"/>
                                        </p:tgtEl>
                                        <p:attrNameLst>
                                          <p:attrName>style.visibility</p:attrName>
                                        </p:attrNameLst>
                                      </p:cBhvr>
                                      <p:to>
                                        <p:strVal val="visible"/>
                                      </p:to>
                                    </p:set>
                                    <p:animEffect transition="in" filter="checkerboard(across)">
                                      <p:cBhvr>
                                        <p:cTn id="7" dur="500"/>
                                        <p:tgtEl>
                                          <p:spTgt spid="67892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8922">
                                            <p:txEl>
                                              <p:pRg st="0" end="0"/>
                                            </p:txEl>
                                          </p:spTgt>
                                        </p:tgtEl>
                                        <p:attrNameLst>
                                          <p:attrName>style.visibility</p:attrName>
                                        </p:attrNameLst>
                                      </p:cBhvr>
                                      <p:to>
                                        <p:strVal val="visible"/>
                                      </p:to>
                                    </p:set>
                                    <p:animEffect transition="in" filter="wipe(left)">
                                      <p:cBhvr>
                                        <p:cTn id="11" dur="500"/>
                                        <p:tgtEl>
                                          <p:spTgt spid="678922">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8922">
                                            <p:txEl>
                                              <p:pRg st="1" end="1"/>
                                            </p:txEl>
                                          </p:spTgt>
                                        </p:tgtEl>
                                        <p:attrNameLst>
                                          <p:attrName>style.visibility</p:attrName>
                                        </p:attrNameLst>
                                      </p:cBhvr>
                                      <p:to>
                                        <p:strVal val="visible"/>
                                      </p:to>
                                    </p:set>
                                    <p:animEffect transition="in" filter="wipe(left)">
                                      <p:cBhvr>
                                        <p:cTn id="15" dur="500"/>
                                        <p:tgtEl>
                                          <p:spTgt spid="678922">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78922">
                                            <p:txEl>
                                              <p:pRg st="2" end="2"/>
                                            </p:txEl>
                                          </p:spTgt>
                                        </p:tgtEl>
                                        <p:attrNameLst>
                                          <p:attrName>style.visibility</p:attrName>
                                        </p:attrNameLst>
                                      </p:cBhvr>
                                      <p:to>
                                        <p:strVal val="visible"/>
                                      </p:to>
                                    </p:set>
                                    <p:animEffect transition="in" filter="wipe(left)">
                                      <p:cBhvr>
                                        <p:cTn id="19" dur="500"/>
                                        <p:tgtEl>
                                          <p:spTgt spid="6789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8920" grpId="0" autoUpdateAnimBg="0"/>
      <p:bldP spid="678922" grpId="0" build="p" bldLvl="2"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title"/>
          </p:nvPr>
        </p:nvSpPr>
        <p:spPr/>
        <p:txBody>
          <a:bodyPr/>
          <a:lstStyle/>
          <a:p>
            <a:r>
              <a:rPr lang="en-US" altLang="en-US"/>
              <a:t>Chapter 13</a:t>
            </a:r>
          </a:p>
        </p:txBody>
      </p:sp>
      <p:pic>
        <p:nvPicPr>
          <p:cNvPr id="659460"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9461"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9462"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9466" name="Text Box 10"/>
          <p:cNvSpPr txBox="1">
            <a:spLocks noChangeArrowheads="1"/>
          </p:cNvSpPr>
          <p:nvPr/>
        </p:nvSpPr>
        <p:spPr bwMode="auto">
          <a:xfrm>
            <a:off x="457200" y="1438275"/>
            <a:ext cx="8534400" cy="32099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Language frees humans from the limits of time and place.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Language allows us to read, discuss, and recombine existing ideas and technology to </a:t>
            </a:r>
            <a:br>
              <a:rPr lang="en-US" altLang="en-US" sz="2800"/>
            </a:br>
            <a:r>
              <a:rPr lang="en-US" altLang="en-US" sz="2800"/>
              <a:t>create culture.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Equipped with language, humans can pass their experiences, ideas, and knowledge to others.</a:t>
            </a:r>
          </a:p>
        </p:txBody>
      </p:sp>
      <p:sp>
        <p:nvSpPr>
          <p:cNvPr id="659467" name="Text Box 11"/>
          <p:cNvSpPr txBox="1">
            <a:spLocks noChangeArrowheads="1"/>
          </p:cNvSpPr>
          <p:nvPr/>
        </p:nvSpPr>
        <p:spPr bwMode="auto">
          <a:xfrm>
            <a:off x="457200" y="381000"/>
            <a:ext cx="853440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How are Language and Culture Related?</a:t>
            </a:r>
            <a:endParaRPr lang="en-US" altLang="en-US"/>
          </a:p>
        </p:txBody>
      </p:sp>
      <p:pic>
        <p:nvPicPr>
          <p:cNvPr id="659468" name="Picture 12"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9469" name="Picture 1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59467"/>
                                        </p:tgtEl>
                                        <p:attrNameLst>
                                          <p:attrName>style.visibility</p:attrName>
                                        </p:attrNameLst>
                                      </p:cBhvr>
                                      <p:to>
                                        <p:strVal val="visible"/>
                                      </p:to>
                                    </p:set>
                                    <p:animEffect transition="in" filter="checkerboard(across)">
                                      <p:cBhvr>
                                        <p:cTn id="7" dur="500"/>
                                        <p:tgtEl>
                                          <p:spTgt spid="65946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59466">
                                            <p:txEl>
                                              <p:pRg st="0" end="0"/>
                                            </p:txEl>
                                          </p:spTgt>
                                        </p:tgtEl>
                                        <p:attrNameLst>
                                          <p:attrName>style.visibility</p:attrName>
                                        </p:attrNameLst>
                                      </p:cBhvr>
                                      <p:to>
                                        <p:strVal val="visible"/>
                                      </p:to>
                                    </p:set>
                                    <p:animEffect transition="in" filter="wipe(left)">
                                      <p:cBhvr>
                                        <p:cTn id="11" dur="500"/>
                                        <p:tgtEl>
                                          <p:spTgt spid="659466">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9466">
                                            <p:txEl>
                                              <p:pRg st="1" end="1"/>
                                            </p:txEl>
                                          </p:spTgt>
                                        </p:tgtEl>
                                        <p:attrNameLst>
                                          <p:attrName>style.visibility</p:attrName>
                                        </p:attrNameLst>
                                      </p:cBhvr>
                                      <p:to>
                                        <p:strVal val="visible"/>
                                      </p:to>
                                    </p:set>
                                    <p:animEffect transition="in" filter="wipe(left)">
                                      <p:cBhvr>
                                        <p:cTn id="15" dur="500"/>
                                        <p:tgtEl>
                                          <p:spTgt spid="659466">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59466">
                                            <p:txEl>
                                              <p:pRg st="2" end="2"/>
                                            </p:txEl>
                                          </p:spTgt>
                                        </p:tgtEl>
                                        <p:attrNameLst>
                                          <p:attrName>style.visibility</p:attrName>
                                        </p:attrNameLst>
                                      </p:cBhvr>
                                      <p:to>
                                        <p:strVal val="visible"/>
                                      </p:to>
                                    </p:set>
                                    <p:animEffect transition="in" filter="wipe(left)">
                                      <p:cBhvr>
                                        <p:cTn id="19" dur="500"/>
                                        <p:tgtEl>
                                          <p:spTgt spid="65946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9466" grpId="0" build="p" autoUpdateAnimBg="0" advAuto="0"/>
      <p:bldP spid="65946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p:txBody>
          <a:bodyPr/>
          <a:lstStyle/>
          <a:p>
            <a:r>
              <a:rPr lang="en-US" altLang="en-US"/>
              <a:t>Chapter 14</a:t>
            </a:r>
          </a:p>
        </p:txBody>
      </p:sp>
      <p:pic>
        <p:nvPicPr>
          <p:cNvPr id="660484"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0485"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0486"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60488"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The Sapir-Whorf Hypothesis</a:t>
            </a:r>
            <a:endParaRPr lang="en-US" altLang="en-US"/>
          </a:p>
        </p:txBody>
      </p:sp>
      <p:sp>
        <p:nvSpPr>
          <p:cNvPr id="660489" name="Text Box 9"/>
          <p:cNvSpPr txBox="1">
            <a:spLocks noChangeArrowheads="1"/>
          </p:cNvSpPr>
          <p:nvPr/>
        </p:nvSpPr>
        <p:spPr bwMode="auto">
          <a:xfrm>
            <a:off x="457200" y="962025"/>
            <a:ext cx="853440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Also known as the Hypothesis of Linguistic Relativity</a:t>
            </a:r>
            <a:endParaRPr lang="en-US" altLang="en-US">
              <a:solidFill>
                <a:schemeClr val="tx1"/>
              </a:solidFill>
            </a:endParaRPr>
          </a:p>
        </p:txBody>
      </p:sp>
      <p:sp>
        <p:nvSpPr>
          <p:cNvPr id="660490" name="Text Box 10"/>
          <p:cNvSpPr txBox="1">
            <a:spLocks noChangeArrowheads="1"/>
          </p:cNvSpPr>
          <p:nvPr/>
        </p:nvSpPr>
        <p:spPr bwMode="auto">
          <a:xfrm>
            <a:off x="457200" y="1524000"/>
            <a:ext cx="8534400" cy="41497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According to Edward Sapir (1929) and Benjamin Whorf (1956), language is our guide to reality.</a:t>
            </a:r>
          </a:p>
          <a:p>
            <a:pPr>
              <a:lnSpc>
                <a:spcPct val="90000"/>
              </a:lnSpc>
              <a:spcBef>
                <a:spcPct val="20000"/>
              </a:spcBef>
              <a:spcAft>
                <a:spcPct val="20000"/>
              </a:spcAft>
              <a:buClr>
                <a:srgbClr val="326CD9"/>
              </a:buClr>
              <a:buFont typeface="Wingdings" panose="05000000000000000000" pitchFamily="2" charset="2"/>
              <a:buChar char="l"/>
            </a:pPr>
            <a:r>
              <a:rPr lang="en-US" altLang="en-US" sz="2800"/>
              <a:t>How we think about a thing relates to the number and complexity of words available to describe </a:t>
            </a:r>
            <a:br>
              <a:rPr lang="en-US" altLang="en-US" sz="2800"/>
            </a:br>
            <a:r>
              <a:rPr lang="en-US" altLang="en-US" sz="2800"/>
              <a:t>that thing.</a:t>
            </a:r>
          </a:p>
          <a:p>
            <a:pPr>
              <a:lnSpc>
                <a:spcPct val="90000"/>
              </a:lnSpc>
              <a:spcBef>
                <a:spcPct val="20000"/>
              </a:spcBef>
              <a:spcAft>
                <a:spcPct val="20000"/>
              </a:spcAft>
              <a:buClr>
                <a:srgbClr val="326CD9"/>
              </a:buClr>
              <a:buFont typeface="Wingdings" panose="05000000000000000000" pitchFamily="2" charset="2"/>
              <a:buChar char="l"/>
            </a:pPr>
            <a:r>
              <a:rPr lang="en-US" altLang="en-US" sz="2800"/>
              <a:t>Most people confine themselves to the language and vocabulary they learned from birth.</a:t>
            </a:r>
            <a:endParaRPr lang="en-US" altLang="en-US"/>
          </a:p>
          <a:p>
            <a:pPr>
              <a:lnSpc>
                <a:spcPct val="90000"/>
              </a:lnSpc>
              <a:spcBef>
                <a:spcPct val="20000"/>
              </a:spcBef>
              <a:spcAft>
                <a:spcPct val="20000"/>
              </a:spcAft>
              <a:buClr>
                <a:srgbClr val="326CD9"/>
              </a:buClr>
              <a:buFont typeface="Wingdings" panose="05000000000000000000" pitchFamily="2" charset="2"/>
              <a:buChar char="l"/>
            </a:pPr>
            <a:r>
              <a:rPr lang="en-US" altLang="en-US" sz="2800"/>
              <a:t>People can begin to view the world differently as they learn a new language or vocabulary.</a:t>
            </a:r>
          </a:p>
        </p:txBody>
      </p:sp>
      <p:pic>
        <p:nvPicPr>
          <p:cNvPr id="660491"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0492"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0488"/>
                                        </p:tgtEl>
                                        <p:attrNameLst>
                                          <p:attrName>style.visibility</p:attrName>
                                        </p:attrNameLst>
                                      </p:cBhvr>
                                      <p:to>
                                        <p:strVal val="visible"/>
                                      </p:to>
                                    </p:set>
                                    <p:animEffect transition="in" filter="checkerboard(across)">
                                      <p:cBhvr>
                                        <p:cTn id="7" dur="500"/>
                                        <p:tgtEl>
                                          <p:spTgt spid="660488"/>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60489"/>
                                        </p:tgtEl>
                                        <p:attrNameLst>
                                          <p:attrName>style.visibility</p:attrName>
                                        </p:attrNameLst>
                                      </p:cBhvr>
                                      <p:to>
                                        <p:strVal val="visible"/>
                                      </p:to>
                                    </p:set>
                                    <p:animEffect transition="in" filter="box(out)">
                                      <p:cBhvr>
                                        <p:cTn id="11" dur="500"/>
                                        <p:tgtEl>
                                          <p:spTgt spid="660489"/>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0490">
                                            <p:txEl>
                                              <p:pRg st="0" end="0"/>
                                            </p:txEl>
                                          </p:spTgt>
                                        </p:tgtEl>
                                        <p:attrNameLst>
                                          <p:attrName>style.visibility</p:attrName>
                                        </p:attrNameLst>
                                      </p:cBhvr>
                                      <p:to>
                                        <p:strVal val="visible"/>
                                      </p:to>
                                    </p:set>
                                    <p:animEffect transition="in" filter="wipe(left)">
                                      <p:cBhvr>
                                        <p:cTn id="15" dur="500"/>
                                        <p:tgtEl>
                                          <p:spTgt spid="660490">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60490">
                                            <p:txEl>
                                              <p:pRg st="1" end="1"/>
                                            </p:txEl>
                                          </p:spTgt>
                                        </p:tgtEl>
                                        <p:attrNameLst>
                                          <p:attrName>style.visibility</p:attrName>
                                        </p:attrNameLst>
                                      </p:cBhvr>
                                      <p:to>
                                        <p:strVal val="visible"/>
                                      </p:to>
                                    </p:set>
                                    <p:animEffect transition="in" filter="wipe(left)">
                                      <p:cBhvr>
                                        <p:cTn id="19" dur="500"/>
                                        <p:tgtEl>
                                          <p:spTgt spid="660490">
                                            <p:txEl>
                                              <p:pRg st="1" end="1"/>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60490">
                                            <p:txEl>
                                              <p:pRg st="2" end="2"/>
                                            </p:txEl>
                                          </p:spTgt>
                                        </p:tgtEl>
                                        <p:attrNameLst>
                                          <p:attrName>style.visibility</p:attrName>
                                        </p:attrNameLst>
                                      </p:cBhvr>
                                      <p:to>
                                        <p:strVal val="visible"/>
                                      </p:to>
                                    </p:set>
                                    <p:animEffect transition="in" filter="wipe(left)">
                                      <p:cBhvr>
                                        <p:cTn id="23" dur="500"/>
                                        <p:tgtEl>
                                          <p:spTgt spid="660490">
                                            <p:txEl>
                                              <p:pRg st="2" end="2"/>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60490">
                                            <p:txEl>
                                              <p:pRg st="3" end="3"/>
                                            </p:txEl>
                                          </p:spTgt>
                                        </p:tgtEl>
                                        <p:attrNameLst>
                                          <p:attrName>style.visibility</p:attrName>
                                        </p:attrNameLst>
                                      </p:cBhvr>
                                      <p:to>
                                        <p:strVal val="visible"/>
                                      </p:to>
                                    </p:set>
                                    <p:animEffect transition="in" filter="wipe(left)">
                                      <p:cBhvr>
                                        <p:cTn id="27" dur="500"/>
                                        <p:tgtEl>
                                          <p:spTgt spid="6604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88" grpId="0" autoUpdateAnimBg="0"/>
      <p:bldP spid="660489" grpId="0" autoUpdateAnimBg="0"/>
      <p:bldP spid="660490"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p:txBody>
          <a:bodyPr/>
          <a:lstStyle/>
          <a:p>
            <a:r>
              <a:rPr lang="en-US" altLang="en-US"/>
              <a:t>Chapter 15</a:t>
            </a:r>
          </a:p>
        </p:txBody>
      </p:sp>
      <p:pic>
        <p:nvPicPr>
          <p:cNvPr id="661508"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1509"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1510"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1516" name="Picture 12" descr="J:\LEARNING CHECK.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33400"/>
            <a:ext cx="2362200" cy="1222375"/>
          </a:xfrm>
          <a:prstGeom prst="rect">
            <a:avLst/>
          </a:prstGeom>
          <a:noFill/>
          <a:extLst>
            <a:ext uri="{909E8E84-426E-40DD-AFC4-6F175D3DCCD1}">
              <a14:hiddenFill xmlns:a14="http://schemas.microsoft.com/office/drawing/2010/main">
                <a:solidFill>
                  <a:srgbClr val="FFFFFF"/>
                </a:solidFill>
              </a14:hiddenFill>
            </a:ext>
          </a:extLst>
        </p:spPr>
      </p:pic>
      <p:sp>
        <p:nvSpPr>
          <p:cNvPr id="661517" name="Text Box 13"/>
          <p:cNvSpPr txBox="1">
            <a:spLocks noChangeArrowheads="1"/>
          </p:cNvSpPr>
          <p:nvPr/>
        </p:nvSpPr>
        <p:spPr bwMode="auto">
          <a:xfrm>
            <a:off x="482600" y="2154238"/>
            <a:ext cx="8382000"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3200" b="1" i="1"/>
              <a:t>What are symbols?</a:t>
            </a:r>
            <a:endParaRPr lang="en-US" altLang="en-US">
              <a:solidFill>
                <a:schemeClr val="tx1"/>
              </a:solidFill>
            </a:endParaRPr>
          </a:p>
        </p:txBody>
      </p:sp>
      <p:sp>
        <p:nvSpPr>
          <p:cNvPr id="661518" name="Text Box 14"/>
          <p:cNvSpPr txBox="1">
            <a:spLocks noChangeArrowheads="1"/>
          </p:cNvSpPr>
          <p:nvPr/>
        </p:nvSpPr>
        <p:spPr bwMode="auto">
          <a:xfrm>
            <a:off x="482600" y="274320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Symbols are things that stand for or represent something else.</a:t>
            </a:r>
            <a:endParaRPr lang="en-US" altLang="en-US">
              <a:solidFill>
                <a:schemeClr val="tx1"/>
              </a:solidFill>
            </a:endParaRPr>
          </a:p>
        </p:txBody>
      </p:sp>
      <p:sp>
        <p:nvSpPr>
          <p:cNvPr id="661519" name="Text Box 15"/>
          <p:cNvSpPr txBox="1">
            <a:spLocks noChangeArrowheads="1"/>
          </p:cNvSpPr>
          <p:nvPr/>
        </p:nvSpPr>
        <p:spPr bwMode="black">
          <a:xfrm>
            <a:off x="762000" y="6524625"/>
            <a:ext cx="63246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1200" b="1">
                <a:solidFill>
                  <a:srgbClr val="FF3399"/>
                </a:solidFill>
              </a:rPr>
              <a:t>Click the mouse button or press the space bar to display the answer.</a:t>
            </a:r>
            <a:endParaRPr lang="en-US" altLang="en-US" sz="1000" b="1">
              <a:solidFill>
                <a:srgbClr val="FF3399"/>
              </a:solidFill>
            </a:endParaRPr>
          </a:p>
        </p:txBody>
      </p:sp>
      <p:sp>
        <p:nvSpPr>
          <p:cNvPr id="661520" name="Text Box 16"/>
          <p:cNvSpPr txBox="1">
            <a:spLocks noChangeArrowheads="1"/>
          </p:cNvSpPr>
          <p:nvPr/>
        </p:nvSpPr>
        <p:spPr bwMode="auto">
          <a:xfrm>
            <a:off x="469900" y="3875088"/>
            <a:ext cx="8382000"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3200" b="1" i="1"/>
              <a:t>How does language affect culture?</a:t>
            </a:r>
            <a:endParaRPr lang="en-US" altLang="en-US">
              <a:solidFill>
                <a:schemeClr val="tx1"/>
              </a:solidFill>
            </a:endParaRPr>
          </a:p>
        </p:txBody>
      </p:sp>
      <p:sp>
        <p:nvSpPr>
          <p:cNvPr id="661521" name="Text Box 17"/>
          <p:cNvSpPr txBox="1">
            <a:spLocks noChangeArrowheads="1"/>
          </p:cNvSpPr>
          <p:nvPr/>
        </p:nvSpPr>
        <p:spPr bwMode="auto">
          <a:xfrm>
            <a:off x="469900" y="4464050"/>
            <a:ext cx="8382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Language affects culture in different ways.  It helps define reality by restricting thought to available words.  It shapes behavior in the same manner.</a:t>
            </a:r>
            <a:endParaRPr lang="en-US" altLang="en-US" noProof="1">
              <a:solidFill>
                <a:schemeClr val="tx1"/>
              </a:solidFill>
            </a:endParaRPr>
          </a:p>
        </p:txBody>
      </p:sp>
      <p:pic>
        <p:nvPicPr>
          <p:cNvPr id="661522" name="Picture 18" descr="J:\nav buttons\forward3.gif">
            <a:hlinkClick r:id="" action="ppaction://hlinkshowjump?jump=nextslide"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1523" name="Picture 19" descr="J:\nav buttons\doubleback3G.gif">
            <a:hlinkClick r:id="" action="ppaction://noaction" highlightClick="1" endSnd="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61516"/>
                                        </p:tgtEl>
                                        <p:attrNameLst>
                                          <p:attrName>style.visibility</p:attrName>
                                        </p:attrNameLst>
                                      </p:cBhvr>
                                      <p:to>
                                        <p:strVal val="visible"/>
                                      </p:to>
                                    </p:set>
                                    <p:animEffect transition="in" filter="wipe(left)">
                                      <p:cBhvr>
                                        <p:cTn id="7" dur="500"/>
                                        <p:tgtEl>
                                          <p:spTgt spid="66151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61517"/>
                                        </p:tgtEl>
                                        <p:attrNameLst>
                                          <p:attrName>style.visibility</p:attrName>
                                        </p:attrNameLst>
                                      </p:cBhvr>
                                      <p:to>
                                        <p:strVal val="visible"/>
                                      </p:to>
                                    </p:set>
                                    <p:animEffect transition="in" filter="box(out)">
                                      <p:cBhvr>
                                        <p:cTn id="11" dur="500"/>
                                        <p:tgtEl>
                                          <p:spTgt spid="66151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661518"/>
                                        </p:tgtEl>
                                        <p:attrNameLst>
                                          <p:attrName>style.visibility</p:attrName>
                                        </p:attrNameLst>
                                      </p:cBhvr>
                                      <p:to>
                                        <p:strVal val="visible"/>
                                      </p:to>
                                    </p:set>
                                    <p:animEffect transition="in" filter="box(out)">
                                      <p:cBhvr>
                                        <p:cTn id="16" dur="500"/>
                                        <p:tgtEl>
                                          <p:spTgt spid="661518"/>
                                        </p:tgtEl>
                                      </p:cBhvr>
                                    </p:animEffect>
                                  </p:childTnLst>
                                </p:cTn>
                              </p:par>
                            </p:childTnLst>
                          </p:cTn>
                        </p:par>
                        <p:par>
                          <p:cTn id="17" fill="hold" nodeType="afterGroup">
                            <p:stCondLst>
                              <p:cond delay="500"/>
                            </p:stCondLst>
                            <p:childTnLst>
                              <p:par>
                                <p:cTn id="18" presetID="4" presetClass="entr" presetSubtype="32" fill="hold" grpId="0" nodeType="afterEffect">
                                  <p:stCondLst>
                                    <p:cond delay="0"/>
                                  </p:stCondLst>
                                  <p:childTnLst>
                                    <p:set>
                                      <p:cBhvr>
                                        <p:cTn id="19" dur="1" fill="hold">
                                          <p:stCondLst>
                                            <p:cond delay="0"/>
                                          </p:stCondLst>
                                        </p:cTn>
                                        <p:tgtEl>
                                          <p:spTgt spid="661520"/>
                                        </p:tgtEl>
                                        <p:attrNameLst>
                                          <p:attrName>style.visibility</p:attrName>
                                        </p:attrNameLst>
                                      </p:cBhvr>
                                      <p:to>
                                        <p:strVal val="visible"/>
                                      </p:to>
                                    </p:set>
                                    <p:animEffect transition="in" filter="box(out)">
                                      <p:cBhvr>
                                        <p:cTn id="20" dur="500"/>
                                        <p:tgtEl>
                                          <p:spTgt spid="66152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661521"/>
                                        </p:tgtEl>
                                        <p:attrNameLst>
                                          <p:attrName>style.visibility</p:attrName>
                                        </p:attrNameLst>
                                      </p:cBhvr>
                                      <p:to>
                                        <p:strVal val="visible"/>
                                      </p:to>
                                    </p:set>
                                    <p:animEffect transition="in" filter="box(out)">
                                      <p:cBhvr>
                                        <p:cTn id="25" dur="500"/>
                                        <p:tgtEl>
                                          <p:spTgt spid="6615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17" grpId="0" autoUpdateAnimBg="0"/>
      <p:bldP spid="661518" grpId="0" autoUpdateAnimBg="0"/>
      <p:bldP spid="661520" grpId="0" autoUpdateAnimBg="0"/>
      <p:bldP spid="66152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p:txBody>
          <a:bodyPr/>
          <a:lstStyle/>
          <a:p>
            <a:r>
              <a:rPr lang="en-US" altLang="en-US"/>
              <a:t>Chapter 16</a:t>
            </a:r>
          </a:p>
        </p:txBody>
      </p:sp>
      <p:pic>
        <p:nvPicPr>
          <p:cNvPr id="662532"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2533"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2534"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62536"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Norms and Values</a:t>
            </a:r>
            <a:endParaRPr lang="en-US" altLang="en-US"/>
          </a:p>
        </p:txBody>
      </p:sp>
      <p:sp>
        <p:nvSpPr>
          <p:cNvPr id="662537" name="Text Box 9"/>
          <p:cNvSpPr txBox="1">
            <a:spLocks noChangeArrowheads="1"/>
          </p:cNvSpPr>
          <p:nvPr/>
        </p:nvSpPr>
        <p:spPr bwMode="auto">
          <a:xfrm>
            <a:off x="457200" y="962025"/>
            <a:ext cx="8534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Two essential components of culture are norms and values.</a:t>
            </a:r>
          </a:p>
        </p:txBody>
      </p:sp>
      <p:sp>
        <p:nvSpPr>
          <p:cNvPr id="662538" name="Text Box 10"/>
          <p:cNvSpPr txBox="1">
            <a:spLocks noChangeArrowheads="1"/>
          </p:cNvSpPr>
          <p:nvPr/>
        </p:nvSpPr>
        <p:spPr bwMode="auto">
          <a:xfrm>
            <a:off x="457200" y="1905000"/>
            <a:ext cx="8534400" cy="282575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There are several types of norms–folkways, mores, and laws.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Sanctions are used to encourage conformity </a:t>
            </a:r>
            <a:br>
              <a:rPr lang="en-US" altLang="en-US" sz="2800"/>
            </a:br>
            <a:r>
              <a:rPr lang="en-US" altLang="en-US" sz="2800"/>
              <a:t>to norms.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Values, the broadest cultural ideas, form the basis for norms.</a:t>
            </a:r>
          </a:p>
        </p:txBody>
      </p:sp>
      <p:pic>
        <p:nvPicPr>
          <p:cNvPr id="662539"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2540"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2536"/>
                                        </p:tgtEl>
                                        <p:attrNameLst>
                                          <p:attrName>style.visibility</p:attrName>
                                        </p:attrNameLst>
                                      </p:cBhvr>
                                      <p:to>
                                        <p:strVal val="visible"/>
                                      </p:to>
                                    </p:set>
                                    <p:animEffect transition="in" filter="checkerboard(across)">
                                      <p:cBhvr>
                                        <p:cTn id="7" dur="500"/>
                                        <p:tgtEl>
                                          <p:spTgt spid="662536"/>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62537"/>
                                        </p:tgtEl>
                                        <p:attrNameLst>
                                          <p:attrName>style.visibility</p:attrName>
                                        </p:attrNameLst>
                                      </p:cBhvr>
                                      <p:to>
                                        <p:strVal val="visible"/>
                                      </p:to>
                                    </p:set>
                                    <p:animEffect transition="in" filter="box(out)">
                                      <p:cBhvr>
                                        <p:cTn id="11" dur="500"/>
                                        <p:tgtEl>
                                          <p:spTgt spid="662537"/>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2538">
                                            <p:txEl>
                                              <p:pRg st="0" end="0"/>
                                            </p:txEl>
                                          </p:spTgt>
                                        </p:tgtEl>
                                        <p:attrNameLst>
                                          <p:attrName>style.visibility</p:attrName>
                                        </p:attrNameLst>
                                      </p:cBhvr>
                                      <p:to>
                                        <p:strVal val="visible"/>
                                      </p:to>
                                    </p:set>
                                    <p:animEffect transition="in" filter="wipe(left)">
                                      <p:cBhvr>
                                        <p:cTn id="15" dur="500"/>
                                        <p:tgtEl>
                                          <p:spTgt spid="662538">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62538">
                                            <p:txEl>
                                              <p:pRg st="1" end="1"/>
                                            </p:txEl>
                                          </p:spTgt>
                                        </p:tgtEl>
                                        <p:attrNameLst>
                                          <p:attrName>style.visibility</p:attrName>
                                        </p:attrNameLst>
                                      </p:cBhvr>
                                      <p:to>
                                        <p:strVal val="visible"/>
                                      </p:to>
                                    </p:set>
                                    <p:animEffect transition="in" filter="wipe(left)">
                                      <p:cBhvr>
                                        <p:cTn id="19" dur="500"/>
                                        <p:tgtEl>
                                          <p:spTgt spid="662538">
                                            <p:txEl>
                                              <p:pRg st="1" end="1"/>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62538">
                                            <p:txEl>
                                              <p:pRg st="2" end="2"/>
                                            </p:txEl>
                                          </p:spTgt>
                                        </p:tgtEl>
                                        <p:attrNameLst>
                                          <p:attrName>style.visibility</p:attrName>
                                        </p:attrNameLst>
                                      </p:cBhvr>
                                      <p:to>
                                        <p:strVal val="visible"/>
                                      </p:to>
                                    </p:set>
                                    <p:animEffect transition="in" filter="wipe(left)">
                                      <p:cBhvr>
                                        <p:cTn id="23" dur="500"/>
                                        <p:tgtEl>
                                          <p:spTgt spid="6625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2536" grpId="0" autoUpdateAnimBg="0"/>
      <p:bldP spid="662537" grpId="0" autoUpdateAnimBg="0"/>
      <p:bldP spid="662538"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Rectangle 2"/>
          <p:cNvSpPr>
            <a:spLocks noGrp="1" noChangeArrowheads="1"/>
          </p:cNvSpPr>
          <p:nvPr>
            <p:ph type="title"/>
          </p:nvPr>
        </p:nvSpPr>
        <p:spPr/>
        <p:txBody>
          <a:bodyPr/>
          <a:lstStyle/>
          <a:p>
            <a:r>
              <a:rPr lang="en-US" altLang="en-US"/>
              <a:t>Chapter 17</a:t>
            </a:r>
          </a:p>
        </p:txBody>
      </p:sp>
      <p:sp>
        <p:nvSpPr>
          <p:cNvPr id="663562" name="Text Box 10"/>
          <p:cNvSpPr txBox="1">
            <a:spLocks noChangeArrowheads="1"/>
          </p:cNvSpPr>
          <p:nvPr/>
        </p:nvSpPr>
        <p:spPr bwMode="auto">
          <a:xfrm>
            <a:off x="457200" y="977900"/>
            <a:ext cx="8534400" cy="575468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88000"/>
              </a:lnSpc>
              <a:spcBef>
                <a:spcPct val="20000"/>
              </a:spcBef>
              <a:spcAft>
                <a:spcPct val="20000"/>
              </a:spcAft>
              <a:buClr>
                <a:srgbClr val="326CD9"/>
              </a:buClr>
              <a:buFont typeface="Wingdings" panose="05000000000000000000" pitchFamily="2" charset="2"/>
              <a:buChar char="l"/>
            </a:pPr>
            <a:r>
              <a:rPr lang="en-US" altLang="en-US" sz="2800"/>
              <a:t>Sociologists classify the elements of a particular way of life by defining components of a culture: its </a:t>
            </a:r>
            <a:r>
              <a:rPr lang="en-US" altLang="en-US" sz="2800" b="1">
                <a:solidFill>
                  <a:srgbClr val="008000"/>
                </a:solidFill>
              </a:rPr>
              <a:t>norms</a:t>
            </a:r>
            <a:r>
              <a:rPr lang="en-US" altLang="en-US" sz="2800"/>
              <a:t>, its </a:t>
            </a:r>
            <a:r>
              <a:rPr lang="en-US" altLang="en-US" sz="2800" b="1">
                <a:solidFill>
                  <a:srgbClr val="008000"/>
                </a:solidFill>
              </a:rPr>
              <a:t>values</a:t>
            </a:r>
            <a:r>
              <a:rPr lang="en-US" altLang="en-US" sz="2800"/>
              <a:t> and beliefs, and its use of material objects.</a:t>
            </a:r>
          </a:p>
          <a:p>
            <a:pPr>
              <a:lnSpc>
                <a:spcPct val="88000"/>
              </a:lnSpc>
              <a:spcBef>
                <a:spcPct val="20000"/>
              </a:spcBef>
              <a:spcAft>
                <a:spcPct val="20000"/>
              </a:spcAft>
              <a:buClr>
                <a:srgbClr val="326CD9"/>
              </a:buClr>
              <a:buFont typeface="Wingdings" panose="05000000000000000000" pitchFamily="2" charset="2"/>
              <a:buChar char="l"/>
            </a:pPr>
            <a:r>
              <a:rPr lang="en-US" altLang="en-US" sz="2800"/>
              <a:t>Norms are rules defining appropriate and inappropriate behavior. </a:t>
            </a:r>
          </a:p>
          <a:p>
            <a:pPr>
              <a:lnSpc>
                <a:spcPct val="88000"/>
              </a:lnSpc>
              <a:spcBef>
                <a:spcPct val="20000"/>
              </a:spcBef>
              <a:spcAft>
                <a:spcPct val="20000"/>
              </a:spcAft>
              <a:buClr>
                <a:srgbClr val="326CD9"/>
              </a:buClr>
              <a:buFont typeface="Wingdings" panose="05000000000000000000" pitchFamily="2" charset="2"/>
              <a:buChar char="l"/>
            </a:pPr>
            <a:r>
              <a:rPr lang="en-US" altLang="en-US" sz="2800"/>
              <a:t>Norms help to explain why people in a society or group behave similarly in similar circumstances.</a:t>
            </a:r>
          </a:p>
          <a:p>
            <a:pPr>
              <a:lnSpc>
                <a:spcPct val="88000"/>
              </a:lnSpc>
              <a:spcBef>
                <a:spcPct val="20000"/>
              </a:spcBef>
              <a:spcAft>
                <a:spcPct val="20000"/>
              </a:spcAft>
              <a:buClr>
                <a:srgbClr val="326CD9"/>
              </a:buClr>
              <a:buFont typeface="Wingdings" panose="05000000000000000000" pitchFamily="2" charset="2"/>
              <a:buChar char="l"/>
            </a:pPr>
            <a:r>
              <a:rPr lang="en-US" altLang="en-US" sz="2800"/>
              <a:t>Values are broad ideas about what most people in a society consider to be desirable.</a:t>
            </a:r>
          </a:p>
          <a:p>
            <a:pPr>
              <a:lnSpc>
                <a:spcPct val="88000"/>
              </a:lnSpc>
              <a:spcBef>
                <a:spcPct val="20000"/>
              </a:spcBef>
              <a:spcAft>
                <a:spcPct val="20000"/>
              </a:spcAft>
              <a:buClr>
                <a:srgbClr val="326CD9"/>
              </a:buClr>
              <a:buFont typeface="Wingdings" panose="05000000000000000000" pitchFamily="2" charset="2"/>
              <a:buChar char="l"/>
            </a:pPr>
            <a:r>
              <a:rPr lang="en-US" altLang="en-US" sz="2800"/>
              <a:t>Different societies or different groups within the same society can have quite different norms based on the same value.</a:t>
            </a:r>
          </a:p>
        </p:txBody>
      </p:sp>
      <p:sp>
        <p:nvSpPr>
          <p:cNvPr id="663563" name="Text Box 11"/>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Norms: The Rules We Live By</a:t>
            </a:r>
            <a:endParaRPr lang="en-US" altLang="en-US"/>
          </a:p>
        </p:txBody>
      </p:sp>
      <p:pic>
        <p:nvPicPr>
          <p:cNvPr id="663556"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3557"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3558"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3564" name="Picture 12"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3565" name="Picture 1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3563"/>
                                        </p:tgtEl>
                                        <p:attrNameLst>
                                          <p:attrName>style.visibility</p:attrName>
                                        </p:attrNameLst>
                                      </p:cBhvr>
                                      <p:to>
                                        <p:strVal val="visible"/>
                                      </p:to>
                                    </p:set>
                                    <p:animEffect transition="in" filter="checkerboard(across)">
                                      <p:cBhvr>
                                        <p:cTn id="7" dur="500"/>
                                        <p:tgtEl>
                                          <p:spTgt spid="66356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63562">
                                            <p:txEl>
                                              <p:pRg st="0" end="0"/>
                                            </p:txEl>
                                          </p:spTgt>
                                        </p:tgtEl>
                                        <p:attrNameLst>
                                          <p:attrName>style.visibility</p:attrName>
                                        </p:attrNameLst>
                                      </p:cBhvr>
                                      <p:to>
                                        <p:strVal val="visible"/>
                                      </p:to>
                                    </p:set>
                                    <p:animEffect transition="in" filter="wipe(left)">
                                      <p:cBhvr>
                                        <p:cTn id="11" dur="500"/>
                                        <p:tgtEl>
                                          <p:spTgt spid="663562">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3562">
                                            <p:txEl>
                                              <p:pRg st="1" end="1"/>
                                            </p:txEl>
                                          </p:spTgt>
                                        </p:tgtEl>
                                        <p:attrNameLst>
                                          <p:attrName>style.visibility</p:attrName>
                                        </p:attrNameLst>
                                      </p:cBhvr>
                                      <p:to>
                                        <p:strVal val="visible"/>
                                      </p:to>
                                    </p:set>
                                    <p:animEffect transition="in" filter="wipe(left)">
                                      <p:cBhvr>
                                        <p:cTn id="15" dur="500"/>
                                        <p:tgtEl>
                                          <p:spTgt spid="663562">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63562">
                                            <p:txEl>
                                              <p:pRg st="2" end="2"/>
                                            </p:txEl>
                                          </p:spTgt>
                                        </p:tgtEl>
                                        <p:attrNameLst>
                                          <p:attrName>style.visibility</p:attrName>
                                        </p:attrNameLst>
                                      </p:cBhvr>
                                      <p:to>
                                        <p:strVal val="visible"/>
                                      </p:to>
                                    </p:set>
                                    <p:animEffect transition="in" filter="wipe(left)">
                                      <p:cBhvr>
                                        <p:cTn id="19" dur="500"/>
                                        <p:tgtEl>
                                          <p:spTgt spid="663562">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63562">
                                            <p:txEl>
                                              <p:pRg st="3" end="3"/>
                                            </p:txEl>
                                          </p:spTgt>
                                        </p:tgtEl>
                                        <p:attrNameLst>
                                          <p:attrName>style.visibility</p:attrName>
                                        </p:attrNameLst>
                                      </p:cBhvr>
                                      <p:to>
                                        <p:strVal val="visible"/>
                                      </p:to>
                                    </p:set>
                                    <p:animEffect transition="in" filter="wipe(left)">
                                      <p:cBhvr>
                                        <p:cTn id="23" dur="500"/>
                                        <p:tgtEl>
                                          <p:spTgt spid="663562">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63562">
                                            <p:txEl>
                                              <p:pRg st="4" end="4"/>
                                            </p:txEl>
                                          </p:spTgt>
                                        </p:tgtEl>
                                        <p:attrNameLst>
                                          <p:attrName>style.visibility</p:attrName>
                                        </p:attrNameLst>
                                      </p:cBhvr>
                                      <p:to>
                                        <p:strVal val="visible"/>
                                      </p:to>
                                    </p:set>
                                    <p:animEffect transition="in" filter="wipe(left)">
                                      <p:cBhvr>
                                        <p:cTn id="27" dur="500"/>
                                        <p:tgtEl>
                                          <p:spTgt spid="6635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62" grpId="0" build="p" autoUpdateAnimBg="0" advAuto="0"/>
      <p:bldP spid="66356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p:txBody>
          <a:bodyPr/>
          <a:lstStyle/>
          <a:p>
            <a:r>
              <a:rPr lang="en-US" altLang="en-US"/>
              <a:t>Chapter 18</a:t>
            </a:r>
          </a:p>
        </p:txBody>
      </p:sp>
      <p:pic>
        <p:nvPicPr>
          <p:cNvPr id="664580"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4581"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4582"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64586" name="Text Box 10"/>
          <p:cNvSpPr txBox="1">
            <a:spLocks noChangeArrowheads="1"/>
          </p:cNvSpPr>
          <p:nvPr/>
        </p:nvSpPr>
        <p:spPr bwMode="auto">
          <a:xfrm>
            <a:off x="457200" y="990600"/>
            <a:ext cx="8534400" cy="40640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William Graham Sumner (1906) stated that anything can be considered appropriate when norms approve of it.</a:t>
            </a:r>
          </a:p>
          <a:p>
            <a:pPr>
              <a:lnSpc>
                <a:spcPct val="90000"/>
              </a:lnSpc>
              <a:spcBef>
                <a:spcPct val="20000"/>
              </a:spcBef>
              <a:spcAft>
                <a:spcPct val="20000"/>
              </a:spcAft>
              <a:buClr>
                <a:srgbClr val="326CD9"/>
              </a:buClr>
              <a:buFont typeface="Wingdings" panose="05000000000000000000" pitchFamily="2" charset="2"/>
              <a:buChar char="l"/>
            </a:pPr>
            <a:r>
              <a:rPr lang="en-US" altLang="en-US" sz="2800"/>
              <a:t>Once norms are learned, members of a society use them to guide their social behavior.</a:t>
            </a:r>
          </a:p>
          <a:p>
            <a:pPr>
              <a:lnSpc>
                <a:spcPct val="90000"/>
              </a:lnSpc>
              <a:spcBef>
                <a:spcPct val="20000"/>
              </a:spcBef>
              <a:spcAft>
                <a:spcPct val="20000"/>
              </a:spcAft>
              <a:buClr>
                <a:srgbClr val="326CD9"/>
              </a:buClr>
              <a:buFont typeface="Wingdings" panose="05000000000000000000" pitchFamily="2" charset="2"/>
              <a:buChar char="l"/>
            </a:pPr>
            <a:r>
              <a:rPr lang="en-US" altLang="en-US" sz="2800"/>
              <a:t>Norms are so ingrained they guide behavior without our awareness.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Sumner identified three basic types of norms: </a:t>
            </a:r>
            <a:r>
              <a:rPr lang="en-US" altLang="en-US" sz="2800" b="1">
                <a:solidFill>
                  <a:srgbClr val="008000"/>
                </a:solidFill>
              </a:rPr>
              <a:t>folkways</a:t>
            </a:r>
            <a:r>
              <a:rPr lang="en-US" altLang="en-US" sz="2800"/>
              <a:t>, </a:t>
            </a:r>
            <a:r>
              <a:rPr lang="en-US" altLang="en-US" sz="2800" b="1">
                <a:solidFill>
                  <a:srgbClr val="008000"/>
                </a:solidFill>
              </a:rPr>
              <a:t>mores</a:t>
            </a:r>
            <a:r>
              <a:rPr lang="en-US" altLang="en-US" sz="2800"/>
              <a:t>, and </a:t>
            </a:r>
            <a:r>
              <a:rPr lang="en-US" altLang="en-US" sz="2800" b="1">
                <a:solidFill>
                  <a:srgbClr val="008000"/>
                </a:solidFill>
              </a:rPr>
              <a:t>laws</a:t>
            </a:r>
            <a:r>
              <a:rPr lang="en-US" altLang="en-US" sz="2800"/>
              <a:t>.</a:t>
            </a:r>
          </a:p>
        </p:txBody>
      </p:sp>
      <p:sp>
        <p:nvSpPr>
          <p:cNvPr id="664587" name="Text Box 11"/>
          <p:cNvSpPr txBox="1">
            <a:spLocks noChangeArrowheads="1"/>
          </p:cNvSpPr>
          <p:nvPr/>
        </p:nvSpPr>
        <p:spPr bwMode="auto">
          <a:xfrm>
            <a:off x="457200" y="381000"/>
            <a:ext cx="85344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William Sumner</a:t>
            </a:r>
            <a:endParaRPr lang="en-US" altLang="en-US"/>
          </a:p>
        </p:txBody>
      </p:sp>
      <p:pic>
        <p:nvPicPr>
          <p:cNvPr id="664588" name="Picture 12"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4589" name="Picture 1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4587"/>
                                        </p:tgtEl>
                                        <p:attrNameLst>
                                          <p:attrName>style.visibility</p:attrName>
                                        </p:attrNameLst>
                                      </p:cBhvr>
                                      <p:to>
                                        <p:strVal val="visible"/>
                                      </p:to>
                                    </p:set>
                                    <p:animEffect transition="in" filter="checkerboard(across)">
                                      <p:cBhvr>
                                        <p:cTn id="7" dur="500"/>
                                        <p:tgtEl>
                                          <p:spTgt spid="66458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64586">
                                            <p:txEl>
                                              <p:pRg st="0" end="0"/>
                                            </p:txEl>
                                          </p:spTgt>
                                        </p:tgtEl>
                                        <p:attrNameLst>
                                          <p:attrName>style.visibility</p:attrName>
                                        </p:attrNameLst>
                                      </p:cBhvr>
                                      <p:to>
                                        <p:strVal val="visible"/>
                                      </p:to>
                                    </p:set>
                                    <p:animEffect transition="in" filter="wipe(left)">
                                      <p:cBhvr>
                                        <p:cTn id="11" dur="500"/>
                                        <p:tgtEl>
                                          <p:spTgt spid="664586">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4586">
                                            <p:txEl>
                                              <p:pRg st="1" end="1"/>
                                            </p:txEl>
                                          </p:spTgt>
                                        </p:tgtEl>
                                        <p:attrNameLst>
                                          <p:attrName>style.visibility</p:attrName>
                                        </p:attrNameLst>
                                      </p:cBhvr>
                                      <p:to>
                                        <p:strVal val="visible"/>
                                      </p:to>
                                    </p:set>
                                    <p:animEffect transition="in" filter="wipe(left)">
                                      <p:cBhvr>
                                        <p:cTn id="15" dur="500"/>
                                        <p:tgtEl>
                                          <p:spTgt spid="664586">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64586">
                                            <p:txEl>
                                              <p:pRg st="2" end="2"/>
                                            </p:txEl>
                                          </p:spTgt>
                                        </p:tgtEl>
                                        <p:attrNameLst>
                                          <p:attrName>style.visibility</p:attrName>
                                        </p:attrNameLst>
                                      </p:cBhvr>
                                      <p:to>
                                        <p:strVal val="visible"/>
                                      </p:to>
                                    </p:set>
                                    <p:animEffect transition="in" filter="wipe(left)">
                                      <p:cBhvr>
                                        <p:cTn id="19" dur="500"/>
                                        <p:tgtEl>
                                          <p:spTgt spid="664586">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64586">
                                            <p:txEl>
                                              <p:pRg st="3" end="3"/>
                                            </p:txEl>
                                          </p:spTgt>
                                        </p:tgtEl>
                                        <p:attrNameLst>
                                          <p:attrName>style.visibility</p:attrName>
                                        </p:attrNameLst>
                                      </p:cBhvr>
                                      <p:to>
                                        <p:strVal val="visible"/>
                                      </p:to>
                                    </p:set>
                                    <p:animEffect transition="in" filter="wipe(left)">
                                      <p:cBhvr>
                                        <p:cTn id="23" dur="500"/>
                                        <p:tgtEl>
                                          <p:spTgt spid="6645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4586" grpId="0" build="p" autoUpdateAnimBg="0" advAuto="0"/>
      <p:bldP spid="66458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n-US" altLang="en-US"/>
              <a:t>Chapter 19</a:t>
            </a:r>
          </a:p>
        </p:txBody>
      </p:sp>
      <p:sp>
        <p:nvSpPr>
          <p:cNvPr id="665610" name="Text Box 10"/>
          <p:cNvSpPr txBox="1">
            <a:spLocks noChangeArrowheads="1"/>
          </p:cNvSpPr>
          <p:nvPr/>
        </p:nvSpPr>
        <p:spPr bwMode="auto">
          <a:xfrm>
            <a:off x="457200" y="1003300"/>
            <a:ext cx="8534400" cy="39782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Rules that cover customary ways of thinking, feeling, and behaving but lack moral overtones are called </a:t>
            </a:r>
            <a:r>
              <a:rPr lang="en-US" altLang="en-US" sz="2800" b="1">
                <a:solidFill>
                  <a:srgbClr val="008000"/>
                </a:solidFill>
              </a:rPr>
              <a:t>folkways</a:t>
            </a:r>
            <a:r>
              <a:rPr lang="en-US" altLang="en-US" sz="2800"/>
              <a:t>.</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term </a:t>
            </a:r>
            <a:r>
              <a:rPr lang="en-US" altLang="en-US" sz="2800" b="1">
                <a:solidFill>
                  <a:srgbClr val="008000"/>
                </a:solidFill>
              </a:rPr>
              <a:t>mores</a:t>
            </a:r>
            <a:r>
              <a:rPr lang="en-US" altLang="en-US" sz="2800"/>
              <a:t> (pronounced “MOR-ays”) is based on the word </a:t>
            </a:r>
            <a:r>
              <a:rPr lang="en-US" altLang="en-US" sz="2800" i="1"/>
              <a:t>moral</a:t>
            </a:r>
            <a:r>
              <a:rPr lang="en-US" altLang="en-US" sz="2800"/>
              <a:t>. Mores are norms of great moral significance. The most serious mores are </a:t>
            </a:r>
            <a:r>
              <a:rPr lang="en-US" altLang="en-US" sz="2800" b="1">
                <a:solidFill>
                  <a:srgbClr val="008000"/>
                </a:solidFill>
              </a:rPr>
              <a:t>taboos</a:t>
            </a:r>
            <a:r>
              <a:rPr lang="en-US" altLang="en-US" sz="2800"/>
              <a:t>.</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Laws</a:t>
            </a:r>
            <a:r>
              <a:rPr lang="en-US" altLang="en-US" sz="2800"/>
              <a:t> are norms that are formally defined and enforced by officials.</a:t>
            </a:r>
          </a:p>
        </p:txBody>
      </p:sp>
      <p:sp>
        <p:nvSpPr>
          <p:cNvPr id="665611" name="Text Box 11"/>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Folkways, Mores, and Laws</a:t>
            </a:r>
            <a:endParaRPr lang="en-US" altLang="en-US"/>
          </a:p>
        </p:txBody>
      </p:sp>
      <p:pic>
        <p:nvPicPr>
          <p:cNvPr id="665604"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5605"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5606"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5612" name="Picture 12"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5614" name="Picture 14"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5611"/>
                                        </p:tgtEl>
                                        <p:attrNameLst>
                                          <p:attrName>style.visibility</p:attrName>
                                        </p:attrNameLst>
                                      </p:cBhvr>
                                      <p:to>
                                        <p:strVal val="visible"/>
                                      </p:to>
                                    </p:set>
                                    <p:animEffect transition="in" filter="checkerboard(across)">
                                      <p:cBhvr>
                                        <p:cTn id="7" dur="500"/>
                                        <p:tgtEl>
                                          <p:spTgt spid="66561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65610">
                                            <p:txEl>
                                              <p:pRg st="0" end="0"/>
                                            </p:txEl>
                                          </p:spTgt>
                                        </p:tgtEl>
                                        <p:attrNameLst>
                                          <p:attrName>style.visibility</p:attrName>
                                        </p:attrNameLst>
                                      </p:cBhvr>
                                      <p:to>
                                        <p:strVal val="visible"/>
                                      </p:to>
                                    </p:set>
                                    <p:animEffect transition="in" filter="wipe(left)">
                                      <p:cBhvr>
                                        <p:cTn id="11" dur="500"/>
                                        <p:tgtEl>
                                          <p:spTgt spid="665610">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5610">
                                            <p:txEl>
                                              <p:pRg st="1" end="1"/>
                                            </p:txEl>
                                          </p:spTgt>
                                        </p:tgtEl>
                                        <p:attrNameLst>
                                          <p:attrName>style.visibility</p:attrName>
                                        </p:attrNameLst>
                                      </p:cBhvr>
                                      <p:to>
                                        <p:strVal val="visible"/>
                                      </p:to>
                                    </p:set>
                                    <p:animEffect transition="in" filter="wipe(left)">
                                      <p:cBhvr>
                                        <p:cTn id="15" dur="500"/>
                                        <p:tgtEl>
                                          <p:spTgt spid="665610">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65610">
                                            <p:txEl>
                                              <p:pRg st="2" end="2"/>
                                            </p:txEl>
                                          </p:spTgt>
                                        </p:tgtEl>
                                        <p:attrNameLst>
                                          <p:attrName>style.visibility</p:attrName>
                                        </p:attrNameLst>
                                      </p:cBhvr>
                                      <p:to>
                                        <p:strVal val="visible"/>
                                      </p:to>
                                    </p:set>
                                    <p:animEffect transition="in" filter="wipe(left)">
                                      <p:cBhvr>
                                        <p:cTn id="19" dur="500"/>
                                        <p:tgtEl>
                                          <p:spTgt spid="6656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10" grpId="0" build="p" autoUpdateAnimBg="0" advAuto="0"/>
      <p:bldP spid="66561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lstStyle/>
          <a:p>
            <a:r>
              <a:rPr lang="en-US" altLang="en-US"/>
              <a:t>Chapter Overview 2</a:t>
            </a:r>
          </a:p>
        </p:txBody>
      </p:sp>
      <p:sp>
        <p:nvSpPr>
          <p:cNvPr id="538631" name="Text Box 7"/>
          <p:cNvSpPr txBox="1">
            <a:spLocks noChangeArrowheads="1"/>
          </p:cNvSpPr>
          <p:nvPr/>
        </p:nvSpPr>
        <p:spPr bwMode="auto">
          <a:xfrm>
            <a:off x="457200" y="381000"/>
            <a:ext cx="686911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Culture</a:t>
            </a:r>
            <a:endParaRPr lang="en-US" altLang="en-US"/>
          </a:p>
        </p:txBody>
      </p:sp>
      <p:sp>
        <p:nvSpPr>
          <p:cNvPr id="538632" name="Text Box 8"/>
          <p:cNvSpPr txBox="1">
            <a:spLocks noChangeArrowheads="1"/>
          </p:cNvSpPr>
          <p:nvPr/>
        </p:nvSpPr>
        <p:spPr bwMode="auto">
          <a:xfrm>
            <a:off x="457200" y="962025"/>
            <a:ext cx="8534400"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200">
                <a:solidFill>
                  <a:srgbClr val="008000"/>
                </a:solidFill>
              </a:rPr>
              <a:t>Summary of Topics</a:t>
            </a:r>
            <a:endParaRPr lang="en-US" altLang="en-US" sz="2800" b="1">
              <a:solidFill>
                <a:srgbClr val="008000"/>
              </a:solidFill>
              <a:sym typeface="Wingdings" panose="05000000000000000000" pitchFamily="2" charset="2"/>
            </a:endParaRPr>
          </a:p>
        </p:txBody>
      </p:sp>
      <p:sp>
        <p:nvSpPr>
          <p:cNvPr id="538633" name="Text Box 9"/>
          <p:cNvSpPr txBox="1">
            <a:spLocks noChangeArrowheads="1"/>
          </p:cNvSpPr>
          <p:nvPr/>
        </p:nvSpPr>
        <p:spPr bwMode="auto">
          <a:xfrm>
            <a:off x="457200" y="1600200"/>
            <a:ext cx="8534400" cy="27844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hlinkClick r:id="rId2" action="ppaction://hlinksldjump"/>
              </a:rPr>
              <a:t>The Basis of Culture</a:t>
            </a:r>
            <a:endParaRPr lang="en-US" altLang="en-US" sz="2800"/>
          </a:p>
          <a:p>
            <a:pPr>
              <a:lnSpc>
                <a:spcPct val="90000"/>
              </a:lnSpc>
              <a:spcBef>
                <a:spcPct val="20000"/>
              </a:spcBef>
              <a:spcAft>
                <a:spcPct val="20000"/>
              </a:spcAft>
              <a:buClr>
                <a:srgbClr val="326CD9"/>
              </a:buClr>
              <a:buFont typeface="Wingdings" panose="05000000000000000000" pitchFamily="2" charset="2"/>
              <a:buChar char="l"/>
            </a:pPr>
            <a:r>
              <a:rPr lang="en-US" altLang="en-US" sz="2800">
                <a:hlinkClick r:id="rId3" action="ppaction://hlinksldjump"/>
              </a:rPr>
              <a:t>Language and Culture</a:t>
            </a:r>
            <a:endParaRPr lang="en-US" altLang="en-US" sz="2800"/>
          </a:p>
          <a:p>
            <a:pPr>
              <a:lnSpc>
                <a:spcPct val="90000"/>
              </a:lnSpc>
              <a:spcBef>
                <a:spcPct val="20000"/>
              </a:spcBef>
              <a:spcAft>
                <a:spcPct val="20000"/>
              </a:spcAft>
              <a:buClr>
                <a:srgbClr val="326CD9"/>
              </a:buClr>
              <a:buFont typeface="Wingdings" panose="05000000000000000000" pitchFamily="2" charset="2"/>
              <a:buChar char="l"/>
            </a:pPr>
            <a:r>
              <a:rPr lang="en-US" altLang="en-US" sz="2800">
                <a:hlinkClick r:id="rId4" action="ppaction://hlinksldjump"/>
              </a:rPr>
              <a:t>Norms and Values</a:t>
            </a:r>
            <a:endParaRPr lang="en-US" altLang="en-US" sz="2800"/>
          </a:p>
          <a:p>
            <a:pPr>
              <a:lnSpc>
                <a:spcPct val="90000"/>
              </a:lnSpc>
              <a:spcBef>
                <a:spcPct val="20000"/>
              </a:spcBef>
              <a:spcAft>
                <a:spcPct val="20000"/>
              </a:spcAft>
              <a:buClr>
                <a:srgbClr val="326CD9"/>
              </a:buClr>
              <a:buFont typeface="Wingdings" panose="05000000000000000000" pitchFamily="2" charset="2"/>
              <a:buChar char="l"/>
            </a:pPr>
            <a:r>
              <a:rPr lang="en-US" altLang="en-US" sz="2800">
                <a:hlinkClick r:id="rId5" action="ppaction://hlinksldjump"/>
              </a:rPr>
              <a:t>Beliefs and Material Culture</a:t>
            </a:r>
            <a:endParaRPr lang="en-US" altLang="en-US" sz="2800"/>
          </a:p>
          <a:p>
            <a:pPr>
              <a:lnSpc>
                <a:spcPct val="90000"/>
              </a:lnSpc>
              <a:spcBef>
                <a:spcPct val="20000"/>
              </a:spcBef>
              <a:spcAft>
                <a:spcPct val="20000"/>
              </a:spcAft>
              <a:buClr>
                <a:srgbClr val="326CD9"/>
              </a:buClr>
              <a:buFont typeface="Wingdings" panose="05000000000000000000" pitchFamily="2" charset="2"/>
              <a:buChar char="l"/>
            </a:pPr>
            <a:r>
              <a:rPr lang="en-US" altLang="en-US" sz="2800">
                <a:hlinkClick r:id="rId6" action="ppaction://hlinksldjump"/>
              </a:rPr>
              <a:t>Cultural Diversity and Similarity</a:t>
            </a:r>
            <a:endParaRPr lang="en-US" altLang="en-US" sz="2800"/>
          </a:p>
        </p:txBody>
      </p:sp>
      <p:pic>
        <p:nvPicPr>
          <p:cNvPr id="538648" name="Picture 24" descr="J:\nav buttons\back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38649" name="Picture 25" descr="J:\nav buttons\forward3.gif">
            <a:hlinkClick r:id="" action="ppaction://hlinkshowjump?jump=nextslide"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38650" name="Picture 26" descr="J:\nav buttons\exit3.gif">
            <a:hlinkClick r:id="" action="ppaction://hlinkshowjump?jump=endshow"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38653" name="Picture 29" descr="J:\nav buttons\doubleback3G.gif">
            <a:hlinkClick r:id="" action="ppaction://noaction" highlightClick="1" endSnd="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38659" name="Picture 35" descr="J:\nav buttons\homeG.gif">
            <a:hlinkClick r:id="" action="ppaction://noaction" highlightClick="1" endSnd="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538660" name="Text Box 36"/>
          <p:cNvSpPr txBox="1">
            <a:spLocks noChangeArrowheads="1"/>
          </p:cNvSpPr>
          <p:nvPr/>
        </p:nvSpPr>
        <p:spPr bwMode="black">
          <a:xfrm>
            <a:off x="838200" y="6359525"/>
            <a:ext cx="5943600" cy="42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1200" b="1">
                <a:solidFill>
                  <a:srgbClr val="FF3399"/>
                </a:solidFill>
              </a:rPr>
              <a:t>Click on a hyperlink to view a topic or </a:t>
            </a:r>
            <a:br>
              <a:rPr lang="en-US" altLang="en-US" sz="1200" b="1">
                <a:solidFill>
                  <a:srgbClr val="FF3399"/>
                </a:solidFill>
              </a:rPr>
            </a:br>
            <a:r>
              <a:rPr lang="en-US" altLang="en-US" sz="1200" b="1">
                <a:solidFill>
                  <a:srgbClr val="FF3399"/>
                </a:solidFill>
              </a:rPr>
              <a:t>click on the right arrow to proceed through the chapter</a:t>
            </a:r>
          </a:p>
        </p:txBody>
      </p:sp>
    </p:spTree>
  </p:cSld>
  <p:clrMapOvr>
    <a:masterClrMapping/>
  </p:clrMapOvr>
  <p:transition>
    <p:zoom/>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38631"/>
                                        </p:tgtEl>
                                        <p:attrNameLst>
                                          <p:attrName>style.visibility</p:attrName>
                                        </p:attrNameLst>
                                      </p:cBhvr>
                                      <p:to>
                                        <p:strVal val="visible"/>
                                      </p:to>
                                    </p:set>
                                    <p:animEffect transition="in" filter="checkerboard(across)">
                                      <p:cBhvr>
                                        <p:cTn id="7" dur="500"/>
                                        <p:tgtEl>
                                          <p:spTgt spid="538631"/>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538632"/>
                                        </p:tgtEl>
                                        <p:attrNameLst>
                                          <p:attrName>style.visibility</p:attrName>
                                        </p:attrNameLst>
                                      </p:cBhvr>
                                      <p:to>
                                        <p:strVal val="visible"/>
                                      </p:to>
                                    </p:set>
                                    <p:animEffect transition="in" filter="box(out)">
                                      <p:cBhvr>
                                        <p:cTn id="11" dur="500"/>
                                        <p:tgtEl>
                                          <p:spTgt spid="538632"/>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38633">
                                            <p:txEl>
                                              <p:pRg st="0" end="0"/>
                                            </p:txEl>
                                          </p:spTgt>
                                        </p:tgtEl>
                                        <p:attrNameLst>
                                          <p:attrName>style.visibility</p:attrName>
                                        </p:attrNameLst>
                                      </p:cBhvr>
                                      <p:to>
                                        <p:strVal val="visible"/>
                                      </p:to>
                                    </p:set>
                                    <p:animEffect transition="in" filter="wipe(left)">
                                      <p:cBhvr>
                                        <p:cTn id="15" dur="500"/>
                                        <p:tgtEl>
                                          <p:spTgt spid="538633">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38633">
                                            <p:txEl>
                                              <p:pRg st="1" end="1"/>
                                            </p:txEl>
                                          </p:spTgt>
                                        </p:tgtEl>
                                        <p:attrNameLst>
                                          <p:attrName>style.visibility</p:attrName>
                                        </p:attrNameLst>
                                      </p:cBhvr>
                                      <p:to>
                                        <p:strVal val="visible"/>
                                      </p:to>
                                    </p:set>
                                    <p:animEffect transition="in" filter="wipe(left)">
                                      <p:cBhvr>
                                        <p:cTn id="19" dur="500"/>
                                        <p:tgtEl>
                                          <p:spTgt spid="538633">
                                            <p:txEl>
                                              <p:pRg st="1" end="1"/>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38633">
                                            <p:txEl>
                                              <p:pRg st="2" end="2"/>
                                            </p:txEl>
                                          </p:spTgt>
                                        </p:tgtEl>
                                        <p:attrNameLst>
                                          <p:attrName>style.visibility</p:attrName>
                                        </p:attrNameLst>
                                      </p:cBhvr>
                                      <p:to>
                                        <p:strVal val="visible"/>
                                      </p:to>
                                    </p:set>
                                    <p:animEffect transition="in" filter="wipe(left)">
                                      <p:cBhvr>
                                        <p:cTn id="23" dur="500"/>
                                        <p:tgtEl>
                                          <p:spTgt spid="538633">
                                            <p:txEl>
                                              <p:pRg st="2" end="2"/>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538633">
                                            <p:txEl>
                                              <p:pRg st="3" end="3"/>
                                            </p:txEl>
                                          </p:spTgt>
                                        </p:tgtEl>
                                        <p:attrNameLst>
                                          <p:attrName>style.visibility</p:attrName>
                                        </p:attrNameLst>
                                      </p:cBhvr>
                                      <p:to>
                                        <p:strVal val="visible"/>
                                      </p:to>
                                    </p:set>
                                    <p:animEffect transition="in" filter="wipe(left)">
                                      <p:cBhvr>
                                        <p:cTn id="27" dur="500"/>
                                        <p:tgtEl>
                                          <p:spTgt spid="538633">
                                            <p:txEl>
                                              <p:pRg st="3" end="3"/>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538633">
                                            <p:txEl>
                                              <p:pRg st="4" end="4"/>
                                            </p:txEl>
                                          </p:spTgt>
                                        </p:tgtEl>
                                        <p:attrNameLst>
                                          <p:attrName>style.visibility</p:attrName>
                                        </p:attrNameLst>
                                      </p:cBhvr>
                                      <p:to>
                                        <p:strVal val="visible"/>
                                      </p:to>
                                    </p:set>
                                    <p:animEffect transition="in" filter="wipe(left)">
                                      <p:cBhvr>
                                        <p:cTn id="31" dur="500"/>
                                        <p:tgtEl>
                                          <p:spTgt spid="5386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31" grpId="0" autoUpdateAnimBg="0"/>
      <p:bldP spid="538632" grpId="0" autoUpdateAnimBg="0"/>
      <p:bldP spid="538633"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p:txBody>
          <a:bodyPr/>
          <a:lstStyle/>
          <a:p>
            <a:r>
              <a:rPr lang="en-US" altLang="en-US"/>
              <a:t>Chapter 20</a:t>
            </a:r>
          </a:p>
        </p:txBody>
      </p:sp>
      <p:sp>
        <p:nvSpPr>
          <p:cNvPr id="666632"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Enforcing the Rules</a:t>
            </a:r>
            <a:endParaRPr lang="en-US" altLang="en-US"/>
          </a:p>
        </p:txBody>
      </p:sp>
      <p:sp>
        <p:nvSpPr>
          <p:cNvPr id="666634" name="Text Box 10"/>
          <p:cNvSpPr txBox="1">
            <a:spLocks noChangeArrowheads="1"/>
          </p:cNvSpPr>
          <p:nvPr/>
        </p:nvSpPr>
        <p:spPr bwMode="auto">
          <a:xfrm>
            <a:off x="457200" y="990600"/>
            <a:ext cx="8534400" cy="56864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Sanctions are rewards and punishments used to encourage conformity to norms.  (They can be positive or negative.)</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Formal sanctions</a:t>
            </a:r>
            <a:r>
              <a:rPr lang="en-US" altLang="en-US" sz="2800"/>
              <a:t> may be applied only by officially designated persons, such as judges and teachers.</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Informal sanctions</a:t>
            </a:r>
            <a:r>
              <a:rPr lang="en-US" altLang="en-US" sz="2800"/>
              <a:t> are sanctions that can be applied by most members of a group.</a:t>
            </a:r>
          </a:p>
          <a:p>
            <a:pPr>
              <a:lnSpc>
                <a:spcPct val="90000"/>
              </a:lnSpc>
              <a:spcBef>
                <a:spcPct val="20000"/>
              </a:spcBef>
              <a:spcAft>
                <a:spcPct val="20000"/>
              </a:spcAft>
              <a:buClr>
                <a:srgbClr val="326CD9"/>
              </a:buClr>
              <a:buFont typeface="Wingdings" panose="05000000000000000000" pitchFamily="2" charset="2"/>
              <a:buChar char="l"/>
            </a:pPr>
            <a:r>
              <a:rPr lang="en-US" altLang="en-US" sz="2800"/>
              <a:t>We sanction ourselves mentally–most of us conform to norms because we believe that the behavior expected of us is appropriate, because we wish to avoid guilt feelings, or because we fear social disapproval.</a:t>
            </a:r>
          </a:p>
        </p:txBody>
      </p:sp>
      <p:pic>
        <p:nvPicPr>
          <p:cNvPr id="666628"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6629"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6630"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6635"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6636"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6632"/>
                                        </p:tgtEl>
                                        <p:attrNameLst>
                                          <p:attrName>style.visibility</p:attrName>
                                        </p:attrNameLst>
                                      </p:cBhvr>
                                      <p:to>
                                        <p:strVal val="visible"/>
                                      </p:to>
                                    </p:set>
                                    <p:animEffect transition="in" filter="checkerboard(across)">
                                      <p:cBhvr>
                                        <p:cTn id="7" dur="500"/>
                                        <p:tgtEl>
                                          <p:spTgt spid="66663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66634">
                                            <p:txEl>
                                              <p:pRg st="0" end="0"/>
                                            </p:txEl>
                                          </p:spTgt>
                                        </p:tgtEl>
                                        <p:attrNameLst>
                                          <p:attrName>style.visibility</p:attrName>
                                        </p:attrNameLst>
                                      </p:cBhvr>
                                      <p:to>
                                        <p:strVal val="visible"/>
                                      </p:to>
                                    </p:set>
                                    <p:animEffect transition="in" filter="wipe(left)">
                                      <p:cBhvr>
                                        <p:cTn id="11" dur="500"/>
                                        <p:tgtEl>
                                          <p:spTgt spid="666634">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6634">
                                            <p:txEl>
                                              <p:pRg st="1" end="1"/>
                                            </p:txEl>
                                          </p:spTgt>
                                        </p:tgtEl>
                                        <p:attrNameLst>
                                          <p:attrName>style.visibility</p:attrName>
                                        </p:attrNameLst>
                                      </p:cBhvr>
                                      <p:to>
                                        <p:strVal val="visible"/>
                                      </p:to>
                                    </p:set>
                                    <p:animEffect transition="in" filter="wipe(left)">
                                      <p:cBhvr>
                                        <p:cTn id="15" dur="500"/>
                                        <p:tgtEl>
                                          <p:spTgt spid="666634">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66634">
                                            <p:txEl>
                                              <p:pRg st="2" end="2"/>
                                            </p:txEl>
                                          </p:spTgt>
                                        </p:tgtEl>
                                        <p:attrNameLst>
                                          <p:attrName>style.visibility</p:attrName>
                                        </p:attrNameLst>
                                      </p:cBhvr>
                                      <p:to>
                                        <p:strVal val="visible"/>
                                      </p:to>
                                    </p:set>
                                    <p:animEffect transition="in" filter="wipe(left)">
                                      <p:cBhvr>
                                        <p:cTn id="19" dur="500"/>
                                        <p:tgtEl>
                                          <p:spTgt spid="666634">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66634">
                                            <p:txEl>
                                              <p:pRg st="3" end="3"/>
                                            </p:txEl>
                                          </p:spTgt>
                                        </p:tgtEl>
                                        <p:attrNameLst>
                                          <p:attrName>style.visibility</p:attrName>
                                        </p:attrNameLst>
                                      </p:cBhvr>
                                      <p:to>
                                        <p:strVal val="visible"/>
                                      </p:to>
                                    </p:set>
                                    <p:animEffect transition="in" filter="wipe(left)">
                                      <p:cBhvr>
                                        <p:cTn id="23" dur="500"/>
                                        <p:tgtEl>
                                          <p:spTgt spid="66663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32" grpId="0" autoUpdateAnimBg="0"/>
      <p:bldP spid="666634"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p:txBody>
          <a:bodyPr/>
          <a:lstStyle/>
          <a:p>
            <a:r>
              <a:rPr lang="en-US" altLang="en-US"/>
              <a:t>Chapter 20a</a:t>
            </a:r>
          </a:p>
        </p:txBody>
      </p:sp>
      <p:sp>
        <p:nvSpPr>
          <p:cNvPr id="683011" name="Text Box 3"/>
          <p:cNvSpPr txBox="1">
            <a:spLocks noChangeArrowheads="1"/>
          </p:cNvSpPr>
          <p:nvPr/>
        </p:nvSpPr>
        <p:spPr bwMode="auto">
          <a:xfrm>
            <a:off x="457200" y="977900"/>
            <a:ext cx="5715000" cy="2982913"/>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88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Values</a:t>
            </a:r>
            <a:r>
              <a:rPr lang="en-US" altLang="en-US" sz="2800"/>
              <a:t> are broad ideas about what most people in a society consider to be desirable.</a:t>
            </a:r>
          </a:p>
          <a:p>
            <a:pPr>
              <a:lnSpc>
                <a:spcPct val="88000"/>
              </a:lnSpc>
              <a:spcBef>
                <a:spcPct val="20000"/>
              </a:spcBef>
              <a:spcAft>
                <a:spcPct val="20000"/>
              </a:spcAft>
              <a:buClr>
                <a:srgbClr val="326CD9"/>
              </a:buClr>
              <a:buFont typeface="Wingdings" panose="05000000000000000000" pitchFamily="2" charset="2"/>
              <a:buChar char="l"/>
            </a:pPr>
            <a:r>
              <a:rPr lang="en-US" altLang="en-US" sz="2800"/>
              <a:t>Different societies or different groups within the same society can have quite different norms based on the same value.</a:t>
            </a:r>
          </a:p>
        </p:txBody>
      </p:sp>
      <p:sp>
        <p:nvSpPr>
          <p:cNvPr id="683012" name="Text Box 4"/>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Values–The Basis of Norms</a:t>
            </a:r>
            <a:endParaRPr lang="en-US" altLang="en-US"/>
          </a:p>
        </p:txBody>
      </p:sp>
      <p:pic>
        <p:nvPicPr>
          <p:cNvPr id="683013" name="Picture 5"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3014" name="Picture 6"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3015" name="Picture 7"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3016" name="Picture 8"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3017" name="Picture 9"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3018" name="Picture 10" descr="J:\F3-4.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08638" y="838200"/>
            <a:ext cx="3382962" cy="5529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83012"/>
                                        </p:tgtEl>
                                        <p:attrNameLst>
                                          <p:attrName>style.visibility</p:attrName>
                                        </p:attrNameLst>
                                      </p:cBhvr>
                                      <p:to>
                                        <p:strVal val="visible"/>
                                      </p:to>
                                    </p:set>
                                    <p:animEffect transition="in" filter="checkerboard(across)">
                                      <p:cBhvr>
                                        <p:cTn id="7" dur="500"/>
                                        <p:tgtEl>
                                          <p:spTgt spid="68301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83011">
                                            <p:txEl>
                                              <p:pRg st="0" end="0"/>
                                            </p:txEl>
                                          </p:spTgt>
                                        </p:tgtEl>
                                        <p:attrNameLst>
                                          <p:attrName>style.visibility</p:attrName>
                                        </p:attrNameLst>
                                      </p:cBhvr>
                                      <p:to>
                                        <p:strVal val="visible"/>
                                      </p:to>
                                    </p:set>
                                    <p:animEffect transition="in" filter="wipe(left)">
                                      <p:cBhvr>
                                        <p:cTn id="11" dur="500"/>
                                        <p:tgtEl>
                                          <p:spTgt spid="683011">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83011">
                                            <p:txEl>
                                              <p:pRg st="1" end="1"/>
                                            </p:txEl>
                                          </p:spTgt>
                                        </p:tgtEl>
                                        <p:attrNameLst>
                                          <p:attrName>style.visibility</p:attrName>
                                        </p:attrNameLst>
                                      </p:cBhvr>
                                      <p:to>
                                        <p:strVal val="visible"/>
                                      </p:to>
                                    </p:set>
                                    <p:animEffect transition="in" filter="wipe(left)">
                                      <p:cBhvr>
                                        <p:cTn id="15" dur="500"/>
                                        <p:tgtEl>
                                          <p:spTgt spid="68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3011" grpId="0" build="p" autoUpdateAnimBg="0" advAuto="0"/>
      <p:bldP spid="68301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p:txBody>
          <a:bodyPr/>
          <a:lstStyle/>
          <a:p>
            <a:r>
              <a:rPr lang="en-US" altLang="en-US"/>
              <a:t>Chapter 21</a:t>
            </a:r>
          </a:p>
        </p:txBody>
      </p:sp>
      <p:sp>
        <p:nvSpPr>
          <p:cNvPr id="667659" name="Text Box 11"/>
          <p:cNvSpPr txBox="1">
            <a:spLocks noChangeArrowheads="1"/>
          </p:cNvSpPr>
          <p:nvPr/>
        </p:nvSpPr>
        <p:spPr bwMode="auto">
          <a:xfrm>
            <a:off x="3124200" y="533400"/>
            <a:ext cx="5867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en-US" altLang="en-US" b="1" i="1"/>
              <a:t>Indicate whether these statements best reflect a folkway (F), a more (M), a law (L), or a value (V).</a:t>
            </a:r>
            <a:endParaRPr lang="en-US" altLang="en-US">
              <a:solidFill>
                <a:srgbClr val="000000"/>
              </a:solidFill>
            </a:endParaRPr>
          </a:p>
        </p:txBody>
      </p:sp>
      <p:pic>
        <p:nvPicPr>
          <p:cNvPr id="667660" name="Picture 12" descr="J:\LEARNING CHEC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2362200" cy="1222375"/>
          </a:xfrm>
          <a:prstGeom prst="rect">
            <a:avLst/>
          </a:prstGeom>
          <a:noFill/>
          <a:extLst>
            <a:ext uri="{909E8E84-426E-40DD-AFC4-6F175D3DCCD1}">
              <a14:hiddenFill xmlns:a14="http://schemas.microsoft.com/office/drawing/2010/main">
                <a:solidFill>
                  <a:srgbClr val="FFFFFF"/>
                </a:solidFill>
              </a14:hiddenFill>
            </a:ext>
          </a:extLst>
        </p:spPr>
      </p:pic>
      <p:sp>
        <p:nvSpPr>
          <p:cNvPr id="667668" name="Text Box 20"/>
          <p:cNvSpPr txBox="1">
            <a:spLocks noChangeArrowheads="1"/>
          </p:cNvSpPr>
          <p:nvPr/>
        </p:nvSpPr>
        <p:spPr bwMode="black">
          <a:xfrm>
            <a:off x="762000" y="6524625"/>
            <a:ext cx="63246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1200" b="1">
                <a:solidFill>
                  <a:srgbClr val="FF3399"/>
                </a:solidFill>
              </a:rPr>
              <a:t>Click the mouse button or press the space bar to display the answers.</a:t>
            </a:r>
            <a:endParaRPr lang="en-US" altLang="en-US" sz="1000" b="1">
              <a:solidFill>
                <a:srgbClr val="FF3399"/>
              </a:solidFill>
            </a:endParaRPr>
          </a:p>
        </p:txBody>
      </p:sp>
      <p:sp>
        <p:nvSpPr>
          <p:cNvPr id="667669" name="Text Box 21"/>
          <p:cNvSpPr txBox="1">
            <a:spLocks noChangeArrowheads="1"/>
          </p:cNvSpPr>
          <p:nvPr/>
        </p:nvSpPr>
        <p:spPr bwMode="auto">
          <a:xfrm>
            <a:off x="482600" y="2044700"/>
            <a:ext cx="8509000" cy="445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85800" indent="-685800" algn="l">
              <a:spcBef>
                <a:spcPct val="0"/>
              </a:spcBef>
              <a:defRPr sz="2400">
                <a:solidFill>
                  <a:schemeClr val="tx1"/>
                </a:solidFill>
                <a:latin typeface="Arial" panose="020B0604020202020204" pitchFamily="34" charset="0"/>
              </a:defRPr>
            </a:lvl1pPr>
            <a:lvl2pPr marL="8001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2800"/>
              <a:t>___ a. norm against cursing aloud in church</a:t>
            </a:r>
          </a:p>
          <a:p>
            <a:pPr>
              <a:lnSpc>
                <a:spcPct val="90000"/>
              </a:lnSpc>
              <a:spcBef>
                <a:spcPct val="20000"/>
              </a:spcBef>
              <a:spcAft>
                <a:spcPct val="20000"/>
              </a:spcAft>
            </a:pPr>
            <a:r>
              <a:rPr lang="en-US" altLang="en-US" sz="2800"/>
              <a:t>___ b. norm encouraging eating three meals daily</a:t>
            </a:r>
          </a:p>
          <a:p>
            <a:pPr>
              <a:lnSpc>
                <a:spcPct val="90000"/>
              </a:lnSpc>
              <a:spcBef>
                <a:spcPct val="20000"/>
              </a:spcBef>
              <a:spcAft>
                <a:spcPct val="20000"/>
              </a:spcAft>
            </a:pPr>
            <a:r>
              <a:rPr lang="en-US" altLang="en-US" sz="2800"/>
              <a:t>___ c. idea of progress</a:t>
            </a:r>
          </a:p>
          <a:p>
            <a:pPr>
              <a:lnSpc>
                <a:spcPct val="90000"/>
              </a:lnSpc>
              <a:spcBef>
                <a:spcPct val="20000"/>
              </a:spcBef>
              <a:spcAft>
                <a:spcPct val="20000"/>
              </a:spcAft>
            </a:pPr>
            <a:r>
              <a:rPr lang="en-US" altLang="en-US" sz="2800"/>
              <a:t>___ d. norm against burning a national flag</a:t>
            </a:r>
          </a:p>
          <a:p>
            <a:pPr>
              <a:lnSpc>
                <a:spcPct val="90000"/>
              </a:lnSpc>
              <a:spcBef>
                <a:spcPct val="20000"/>
              </a:spcBef>
              <a:spcAft>
                <a:spcPct val="20000"/>
              </a:spcAft>
            </a:pPr>
            <a:r>
              <a:rPr lang="en-US" altLang="en-US" sz="2800"/>
              <a:t>___ e. norm encouraging sleeping in a bed</a:t>
            </a:r>
          </a:p>
          <a:p>
            <a:pPr>
              <a:lnSpc>
                <a:spcPct val="90000"/>
              </a:lnSpc>
              <a:spcBef>
                <a:spcPct val="20000"/>
              </a:spcBef>
              <a:spcAft>
                <a:spcPct val="20000"/>
              </a:spcAft>
            </a:pPr>
            <a:r>
              <a:rPr lang="en-US" altLang="en-US" sz="2800"/>
              <a:t>___ f. norm prohibiting murder</a:t>
            </a:r>
          </a:p>
          <a:p>
            <a:pPr>
              <a:lnSpc>
                <a:spcPct val="90000"/>
              </a:lnSpc>
              <a:spcBef>
                <a:spcPct val="20000"/>
              </a:spcBef>
              <a:spcAft>
                <a:spcPct val="20000"/>
              </a:spcAft>
            </a:pPr>
            <a:r>
              <a:rPr lang="en-US" altLang="en-US" sz="2800"/>
              <a:t>___ g. norm against overtime parking</a:t>
            </a:r>
          </a:p>
          <a:p>
            <a:pPr>
              <a:lnSpc>
                <a:spcPct val="90000"/>
              </a:lnSpc>
              <a:spcBef>
                <a:spcPct val="20000"/>
              </a:spcBef>
              <a:spcAft>
                <a:spcPct val="20000"/>
              </a:spcAft>
            </a:pPr>
            <a:r>
              <a:rPr lang="en-US" altLang="en-US" sz="2800"/>
              <a:t>___ h. idea of freedom</a:t>
            </a:r>
          </a:p>
        </p:txBody>
      </p:sp>
      <p:sp>
        <p:nvSpPr>
          <p:cNvPr id="667670" name="Text Box 22"/>
          <p:cNvSpPr txBox="1">
            <a:spLocks noChangeArrowheads="1"/>
          </p:cNvSpPr>
          <p:nvPr/>
        </p:nvSpPr>
        <p:spPr bwMode="auto">
          <a:xfrm>
            <a:off x="76200" y="20320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M</a:t>
            </a:r>
            <a:endParaRPr lang="en-US" altLang="en-US" sz="2800"/>
          </a:p>
        </p:txBody>
      </p:sp>
      <p:sp>
        <p:nvSpPr>
          <p:cNvPr id="667671" name="Text Box 23"/>
          <p:cNvSpPr txBox="1">
            <a:spLocks noChangeArrowheads="1"/>
          </p:cNvSpPr>
          <p:nvPr/>
        </p:nvSpPr>
        <p:spPr bwMode="auto">
          <a:xfrm>
            <a:off x="76200" y="25765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F</a:t>
            </a:r>
            <a:endParaRPr lang="en-US" altLang="en-US" sz="2800"/>
          </a:p>
        </p:txBody>
      </p:sp>
      <p:sp>
        <p:nvSpPr>
          <p:cNvPr id="667672" name="Text Box 24"/>
          <p:cNvSpPr txBox="1">
            <a:spLocks noChangeArrowheads="1"/>
          </p:cNvSpPr>
          <p:nvPr/>
        </p:nvSpPr>
        <p:spPr bwMode="auto">
          <a:xfrm>
            <a:off x="76200" y="31353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V</a:t>
            </a:r>
            <a:endParaRPr lang="en-US" altLang="en-US" sz="2800"/>
          </a:p>
        </p:txBody>
      </p:sp>
      <p:sp>
        <p:nvSpPr>
          <p:cNvPr id="667673" name="Text Box 25"/>
          <p:cNvSpPr txBox="1">
            <a:spLocks noChangeArrowheads="1"/>
          </p:cNvSpPr>
          <p:nvPr/>
        </p:nvSpPr>
        <p:spPr bwMode="auto">
          <a:xfrm>
            <a:off x="127000" y="37068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M/L</a:t>
            </a:r>
            <a:endParaRPr lang="en-US" altLang="en-US" sz="2800"/>
          </a:p>
        </p:txBody>
      </p:sp>
      <p:sp>
        <p:nvSpPr>
          <p:cNvPr id="667674" name="Text Box 26"/>
          <p:cNvSpPr txBox="1">
            <a:spLocks noChangeArrowheads="1"/>
          </p:cNvSpPr>
          <p:nvPr/>
        </p:nvSpPr>
        <p:spPr bwMode="auto">
          <a:xfrm>
            <a:off x="76200" y="42402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F</a:t>
            </a:r>
            <a:endParaRPr lang="en-US" altLang="en-US" sz="2800"/>
          </a:p>
        </p:txBody>
      </p:sp>
      <p:sp>
        <p:nvSpPr>
          <p:cNvPr id="667675" name="Text Box 27"/>
          <p:cNvSpPr txBox="1">
            <a:spLocks noChangeArrowheads="1"/>
          </p:cNvSpPr>
          <p:nvPr/>
        </p:nvSpPr>
        <p:spPr bwMode="auto">
          <a:xfrm>
            <a:off x="76200" y="48006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L</a:t>
            </a:r>
            <a:endParaRPr lang="en-US" altLang="en-US" sz="2800"/>
          </a:p>
        </p:txBody>
      </p:sp>
      <p:pic>
        <p:nvPicPr>
          <p:cNvPr id="667652" name="Picture 4" descr="J:\nav buttons\exit3.gif">
            <a:hlinkClick r:id="" action="ppaction://hlinkshowjump?jump=endshow"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7653" name="Picture 5" descr="J:\nav buttons\back3.gif">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7654" name="Picture 6" descr="J:\nav buttons\home3.gif">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67676" name="Text Box 28"/>
          <p:cNvSpPr txBox="1">
            <a:spLocks noChangeArrowheads="1"/>
          </p:cNvSpPr>
          <p:nvPr/>
        </p:nvSpPr>
        <p:spPr bwMode="auto">
          <a:xfrm>
            <a:off x="76200" y="5373688"/>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L</a:t>
            </a:r>
            <a:endParaRPr lang="en-US" altLang="en-US" sz="2800"/>
          </a:p>
        </p:txBody>
      </p:sp>
      <p:sp>
        <p:nvSpPr>
          <p:cNvPr id="667677" name="Text Box 29"/>
          <p:cNvSpPr txBox="1">
            <a:spLocks noChangeArrowheads="1"/>
          </p:cNvSpPr>
          <p:nvPr/>
        </p:nvSpPr>
        <p:spPr bwMode="auto">
          <a:xfrm>
            <a:off x="76200" y="59309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V</a:t>
            </a:r>
            <a:endParaRPr lang="en-US" altLang="en-US" sz="2800"/>
          </a:p>
        </p:txBody>
      </p:sp>
      <p:pic>
        <p:nvPicPr>
          <p:cNvPr id="667678" name="Picture 30" descr="J:\nav buttons\forward3.gif">
            <a:hlinkClick r:id="" action="ppaction://hlinkshowjump?jump=nextslide"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7679" name="Picture 31" descr="J:\nav buttons\doubleback3G.gif">
            <a:hlinkClick r:id="" action="ppaction://noaction" highlightClick="1" endSnd="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67660"/>
                                        </p:tgtEl>
                                        <p:attrNameLst>
                                          <p:attrName>style.visibility</p:attrName>
                                        </p:attrNameLst>
                                      </p:cBhvr>
                                      <p:to>
                                        <p:strVal val="visible"/>
                                      </p:to>
                                    </p:set>
                                    <p:animEffect transition="in" filter="wipe(left)">
                                      <p:cBhvr>
                                        <p:cTn id="7" dur="500"/>
                                        <p:tgtEl>
                                          <p:spTgt spid="667660"/>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67659"/>
                                        </p:tgtEl>
                                        <p:attrNameLst>
                                          <p:attrName>style.visibility</p:attrName>
                                        </p:attrNameLst>
                                      </p:cBhvr>
                                      <p:to>
                                        <p:strVal val="visible"/>
                                      </p:to>
                                    </p:set>
                                    <p:animEffect transition="in" filter="box(out)">
                                      <p:cBhvr>
                                        <p:cTn id="11" dur="500"/>
                                        <p:tgtEl>
                                          <p:spTgt spid="667659"/>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667669"/>
                                        </p:tgtEl>
                                        <p:attrNameLst>
                                          <p:attrName>style.visibility</p:attrName>
                                        </p:attrNameLst>
                                      </p:cBhvr>
                                      <p:to>
                                        <p:strVal val="visible"/>
                                      </p:to>
                                    </p:set>
                                    <p:animEffect transition="in" filter="box(out)">
                                      <p:cBhvr>
                                        <p:cTn id="15" dur="500"/>
                                        <p:tgtEl>
                                          <p:spTgt spid="66766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67670">
                                            <p:txEl>
                                              <p:pRg st="0" end="0"/>
                                            </p:txEl>
                                          </p:spTgt>
                                        </p:tgtEl>
                                        <p:attrNameLst>
                                          <p:attrName>style.visibility</p:attrName>
                                        </p:attrNameLst>
                                      </p:cBhvr>
                                      <p:to>
                                        <p:strVal val="visible"/>
                                      </p:to>
                                    </p:set>
                                    <p:animEffect transition="in" filter="wipe(left)">
                                      <p:cBhvr>
                                        <p:cTn id="20" dur="500"/>
                                        <p:tgtEl>
                                          <p:spTgt spid="667670">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67671">
                                            <p:txEl>
                                              <p:pRg st="0" end="0"/>
                                            </p:txEl>
                                          </p:spTgt>
                                        </p:tgtEl>
                                        <p:attrNameLst>
                                          <p:attrName>style.visibility</p:attrName>
                                        </p:attrNameLst>
                                      </p:cBhvr>
                                      <p:to>
                                        <p:strVal val="visible"/>
                                      </p:to>
                                    </p:set>
                                    <p:animEffect transition="in" filter="wipe(left)">
                                      <p:cBhvr>
                                        <p:cTn id="25" dur="500"/>
                                        <p:tgtEl>
                                          <p:spTgt spid="667671">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67672">
                                            <p:txEl>
                                              <p:pRg st="0" end="0"/>
                                            </p:txEl>
                                          </p:spTgt>
                                        </p:tgtEl>
                                        <p:attrNameLst>
                                          <p:attrName>style.visibility</p:attrName>
                                        </p:attrNameLst>
                                      </p:cBhvr>
                                      <p:to>
                                        <p:strVal val="visible"/>
                                      </p:to>
                                    </p:set>
                                    <p:animEffect transition="in" filter="wipe(left)">
                                      <p:cBhvr>
                                        <p:cTn id="30" dur="500"/>
                                        <p:tgtEl>
                                          <p:spTgt spid="667672">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67673">
                                            <p:txEl>
                                              <p:pRg st="0" end="0"/>
                                            </p:txEl>
                                          </p:spTgt>
                                        </p:tgtEl>
                                        <p:attrNameLst>
                                          <p:attrName>style.visibility</p:attrName>
                                        </p:attrNameLst>
                                      </p:cBhvr>
                                      <p:to>
                                        <p:strVal val="visible"/>
                                      </p:to>
                                    </p:set>
                                    <p:animEffect transition="in" filter="wipe(left)">
                                      <p:cBhvr>
                                        <p:cTn id="35" dur="500"/>
                                        <p:tgtEl>
                                          <p:spTgt spid="667673">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67674">
                                            <p:txEl>
                                              <p:pRg st="0" end="0"/>
                                            </p:txEl>
                                          </p:spTgt>
                                        </p:tgtEl>
                                        <p:attrNameLst>
                                          <p:attrName>style.visibility</p:attrName>
                                        </p:attrNameLst>
                                      </p:cBhvr>
                                      <p:to>
                                        <p:strVal val="visible"/>
                                      </p:to>
                                    </p:set>
                                    <p:animEffect transition="in" filter="wipe(left)">
                                      <p:cBhvr>
                                        <p:cTn id="40" dur="500"/>
                                        <p:tgtEl>
                                          <p:spTgt spid="667674">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67675">
                                            <p:txEl>
                                              <p:pRg st="0" end="0"/>
                                            </p:txEl>
                                          </p:spTgt>
                                        </p:tgtEl>
                                        <p:attrNameLst>
                                          <p:attrName>style.visibility</p:attrName>
                                        </p:attrNameLst>
                                      </p:cBhvr>
                                      <p:to>
                                        <p:strVal val="visible"/>
                                      </p:to>
                                    </p:set>
                                    <p:animEffect transition="in" filter="wipe(left)">
                                      <p:cBhvr>
                                        <p:cTn id="45" dur="500"/>
                                        <p:tgtEl>
                                          <p:spTgt spid="667675">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667676">
                                            <p:txEl>
                                              <p:pRg st="0" end="0"/>
                                            </p:txEl>
                                          </p:spTgt>
                                        </p:tgtEl>
                                        <p:attrNameLst>
                                          <p:attrName>style.visibility</p:attrName>
                                        </p:attrNameLst>
                                      </p:cBhvr>
                                      <p:to>
                                        <p:strVal val="visible"/>
                                      </p:to>
                                    </p:set>
                                    <p:animEffect transition="in" filter="wipe(left)">
                                      <p:cBhvr>
                                        <p:cTn id="50" dur="500"/>
                                        <p:tgtEl>
                                          <p:spTgt spid="667676">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667677">
                                            <p:txEl>
                                              <p:pRg st="0" end="0"/>
                                            </p:txEl>
                                          </p:spTgt>
                                        </p:tgtEl>
                                        <p:attrNameLst>
                                          <p:attrName>style.visibility</p:attrName>
                                        </p:attrNameLst>
                                      </p:cBhvr>
                                      <p:to>
                                        <p:strVal val="visible"/>
                                      </p:to>
                                    </p:set>
                                    <p:animEffect transition="in" filter="wipe(left)">
                                      <p:cBhvr>
                                        <p:cTn id="55" dur="500"/>
                                        <p:tgtEl>
                                          <p:spTgt spid="6676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7659" grpId="0" autoUpdateAnimBg="0"/>
      <p:bldP spid="667669" grpId="0" autoUpdateAnimBg="0"/>
      <p:bldP spid="667670" grpId="0" build="p" autoUpdateAnimBg="0"/>
      <p:bldP spid="667671" grpId="0" build="p" autoUpdateAnimBg="0"/>
      <p:bldP spid="667672" grpId="0" build="p" autoUpdateAnimBg="0"/>
      <p:bldP spid="667673" grpId="0" build="p" autoUpdateAnimBg="0"/>
      <p:bldP spid="667674" grpId="0" build="p" autoUpdateAnimBg="0"/>
      <p:bldP spid="667675" grpId="0" build="p" autoUpdateAnimBg="0"/>
      <p:bldP spid="667676" grpId="0" build="p" autoUpdateAnimBg="0"/>
      <p:bldP spid="66767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r>
              <a:rPr lang="en-US" altLang="en-US"/>
              <a:t>Chapter 22</a:t>
            </a:r>
          </a:p>
        </p:txBody>
      </p:sp>
      <p:pic>
        <p:nvPicPr>
          <p:cNvPr id="668676"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8677"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8678"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68680"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Beliefs and Material Culture</a:t>
            </a:r>
            <a:endParaRPr lang="en-US" altLang="en-US"/>
          </a:p>
        </p:txBody>
      </p:sp>
      <p:sp>
        <p:nvSpPr>
          <p:cNvPr id="668682" name="Text Box 10"/>
          <p:cNvSpPr txBox="1">
            <a:spLocks noChangeArrowheads="1"/>
          </p:cNvSpPr>
          <p:nvPr/>
        </p:nvSpPr>
        <p:spPr bwMode="auto">
          <a:xfrm>
            <a:off x="457200" y="990600"/>
            <a:ext cx="8534400" cy="22701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Besides norms and values, </a:t>
            </a:r>
            <a:r>
              <a:rPr lang="en-US" altLang="en-US" sz="2800" b="1">
                <a:solidFill>
                  <a:srgbClr val="008000"/>
                </a:solidFill>
              </a:rPr>
              <a:t>beliefs</a:t>
            </a:r>
            <a:r>
              <a:rPr lang="en-US" altLang="en-US" sz="2800"/>
              <a:t> and </a:t>
            </a:r>
            <a:r>
              <a:rPr lang="en-US" altLang="en-US" sz="2800" b="1">
                <a:solidFill>
                  <a:srgbClr val="008000"/>
                </a:solidFill>
              </a:rPr>
              <a:t>physical</a:t>
            </a:r>
            <a:r>
              <a:rPr lang="en-US" altLang="en-US" sz="2800"/>
              <a:t> </a:t>
            </a:r>
            <a:r>
              <a:rPr lang="en-US" altLang="en-US" sz="2800" b="1">
                <a:solidFill>
                  <a:srgbClr val="008000"/>
                </a:solidFill>
              </a:rPr>
              <a:t>objects</a:t>
            </a:r>
            <a:r>
              <a:rPr lang="en-US" altLang="en-US" sz="2800"/>
              <a:t> make up culture.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Ideal culture includes the guidelines we claim to accept, while real culture describes how we actually behave.</a:t>
            </a:r>
          </a:p>
        </p:txBody>
      </p:sp>
      <p:pic>
        <p:nvPicPr>
          <p:cNvPr id="668683"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8684"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8680"/>
                                        </p:tgtEl>
                                        <p:attrNameLst>
                                          <p:attrName>style.visibility</p:attrName>
                                        </p:attrNameLst>
                                      </p:cBhvr>
                                      <p:to>
                                        <p:strVal val="visible"/>
                                      </p:to>
                                    </p:set>
                                    <p:animEffect transition="in" filter="checkerboard(across)">
                                      <p:cBhvr>
                                        <p:cTn id="7" dur="500"/>
                                        <p:tgtEl>
                                          <p:spTgt spid="66868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68682">
                                            <p:txEl>
                                              <p:pRg st="0" end="0"/>
                                            </p:txEl>
                                          </p:spTgt>
                                        </p:tgtEl>
                                        <p:attrNameLst>
                                          <p:attrName>style.visibility</p:attrName>
                                        </p:attrNameLst>
                                      </p:cBhvr>
                                      <p:to>
                                        <p:strVal val="visible"/>
                                      </p:to>
                                    </p:set>
                                    <p:animEffect transition="in" filter="wipe(left)">
                                      <p:cBhvr>
                                        <p:cTn id="11" dur="500"/>
                                        <p:tgtEl>
                                          <p:spTgt spid="668682">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8682">
                                            <p:txEl>
                                              <p:pRg st="1" end="1"/>
                                            </p:txEl>
                                          </p:spTgt>
                                        </p:tgtEl>
                                        <p:attrNameLst>
                                          <p:attrName>style.visibility</p:attrName>
                                        </p:attrNameLst>
                                      </p:cBhvr>
                                      <p:to>
                                        <p:strVal val="visible"/>
                                      </p:to>
                                    </p:set>
                                    <p:animEffect transition="in" filter="wipe(left)">
                                      <p:cBhvr>
                                        <p:cTn id="15" dur="500"/>
                                        <p:tgtEl>
                                          <p:spTgt spid="6686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80" grpId="0" autoUpdateAnimBg="0"/>
      <p:bldP spid="668682"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title"/>
          </p:nvPr>
        </p:nvSpPr>
        <p:spPr/>
        <p:txBody>
          <a:bodyPr/>
          <a:lstStyle/>
          <a:p>
            <a:r>
              <a:rPr lang="en-US" altLang="en-US"/>
              <a:t>Chapter 23</a:t>
            </a:r>
          </a:p>
        </p:txBody>
      </p:sp>
      <p:pic>
        <p:nvPicPr>
          <p:cNvPr id="669700"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9701"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9702"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69705" name="Text Box 9"/>
          <p:cNvSpPr txBox="1">
            <a:spLocks noChangeArrowheads="1"/>
          </p:cNvSpPr>
          <p:nvPr/>
        </p:nvSpPr>
        <p:spPr bwMode="auto">
          <a:xfrm>
            <a:off x="457200" y="947738"/>
            <a:ext cx="8534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The nonmaterial culture involves beliefs, ideas, and knowledge that influence people’s behavior.</a:t>
            </a:r>
            <a:endParaRPr lang="en-US" altLang="en-US">
              <a:solidFill>
                <a:schemeClr val="tx1"/>
              </a:solidFill>
            </a:endParaRPr>
          </a:p>
        </p:txBody>
      </p:sp>
      <p:sp>
        <p:nvSpPr>
          <p:cNvPr id="669706" name="Text Box 10"/>
          <p:cNvSpPr txBox="1">
            <a:spLocks noChangeArrowheads="1"/>
          </p:cNvSpPr>
          <p:nvPr/>
        </p:nvSpPr>
        <p:spPr bwMode="auto">
          <a:xfrm>
            <a:off x="457200" y="1905000"/>
            <a:ext cx="8534400" cy="24415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Beliefs are ideas about the nature of reality.</a:t>
            </a:r>
          </a:p>
          <a:p>
            <a:pPr>
              <a:lnSpc>
                <a:spcPct val="90000"/>
              </a:lnSpc>
              <a:spcBef>
                <a:spcPct val="20000"/>
              </a:spcBef>
              <a:spcAft>
                <a:spcPct val="20000"/>
              </a:spcAft>
              <a:buClr>
                <a:srgbClr val="326CD9"/>
              </a:buClr>
              <a:buFont typeface="Wingdings" panose="05000000000000000000" pitchFamily="2" charset="2"/>
              <a:buChar char="l"/>
            </a:pPr>
            <a:r>
              <a:rPr lang="en-US" altLang="en-US" sz="2800"/>
              <a:t>Beliefs can be true or false.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Beliefs are important because people base their behavior on what they believe, regardless of how true or false the beliefs are.</a:t>
            </a:r>
          </a:p>
        </p:txBody>
      </p:sp>
      <p:pic>
        <p:nvPicPr>
          <p:cNvPr id="669707"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69708"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69709" name="Text Box 13"/>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Nonmaterial Culture</a:t>
            </a:r>
            <a:endParaRPr lang="en-US" alt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69709"/>
                                        </p:tgtEl>
                                        <p:attrNameLst>
                                          <p:attrName>style.visibility</p:attrName>
                                        </p:attrNameLst>
                                      </p:cBhvr>
                                      <p:to>
                                        <p:strVal val="visible"/>
                                      </p:to>
                                    </p:set>
                                    <p:animEffect transition="in" filter="checkerboard(across)">
                                      <p:cBhvr>
                                        <p:cTn id="7" dur="500"/>
                                        <p:tgtEl>
                                          <p:spTgt spid="669709"/>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69705"/>
                                        </p:tgtEl>
                                        <p:attrNameLst>
                                          <p:attrName>style.visibility</p:attrName>
                                        </p:attrNameLst>
                                      </p:cBhvr>
                                      <p:to>
                                        <p:strVal val="visible"/>
                                      </p:to>
                                    </p:set>
                                    <p:animEffect transition="in" filter="box(out)">
                                      <p:cBhvr>
                                        <p:cTn id="11" dur="500"/>
                                        <p:tgtEl>
                                          <p:spTgt spid="66970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9706">
                                            <p:txEl>
                                              <p:pRg st="0" end="0"/>
                                            </p:txEl>
                                          </p:spTgt>
                                        </p:tgtEl>
                                        <p:attrNameLst>
                                          <p:attrName>style.visibility</p:attrName>
                                        </p:attrNameLst>
                                      </p:cBhvr>
                                      <p:to>
                                        <p:strVal val="visible"/>
                                      </p:to>
                                    </p:set>
                                    <p:animEffect transition="in" filter="wipe(left)">
                                      <p:cBhvr>
                                        <p:cTn id="15" dur="500"/>
                                        <p:tgtEl>
                                          <p:spTgt spid="669706">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69706">
                                            <p:txEl>
                                              <p:pRg st="1" end="1"/>
                                            </p:txEl>
                                          </p:spTgt>
                                        </p:tgtEl>
                                        <p:attrNameLst>
                                          <p:attrName>style.visibility</p:attrName>
                                        </p:attrNameLst>
                                      </p:cBhvr>
                                      <p:to>
                                        <p:strVal val="visible"/>
                                      </p:to>
                                    </p:set>
                                    <p:animEffect transition="in" filter="wipe(left)">
                                      <p:cBhvr>
                                        <p:cTn id="19" dur="500"/>
                                        <p:tgtEl>
                                          <p:spTgt spid="669706">
                                            <p:txEl>
                                              <p:pRg st="1" end="1"/>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69706">
                                            <p:txEl>
                                              <p:pRg st="2" end="2"/>
                                            </p:txEl>
                                          </p:spTgt>
                                        </p:tgtEl>
                                        <p:attrNameLst>
                                          <p:attrName>style.visibility</p:attrName>
                                        </p:attrNameLst>
                                      </p:cBhvr>
                                      <p:to>
                                        <p:strVal val="visible"/>
                                      </p:to>
                                    </p:set>
                                    <p:animEffect transition="in" filter="wipe(left)">
                                      <p:cBhvr>
                                        <p:cTn id="23" dur="500"/>
                                        <p:tgtEl>
                                          <p:spTgt spid="6697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9705" grpId="0" autoUpdateAnimBg="0"/>
      <p:bldP spid="669706" grpId="0" build="p" autoUpdateAnimBg="0" advAuto="0"/>
      <p:bldP spid="66970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p:txBody>
          <a:bodyPr/>
          <a:lstStyle/>
          <a:p>
            <a:r>
              <a:rPr lang="en-US" altLang="en-US"/>
              <a:t>Chapter 24</a:t>
            </a:r>
          </a:p>
        </p:txBody>
      </p:sp>
      <p:pic>
        <p:nvPicPr>
          <p:cNvPr id="670724"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0725"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0726"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70731" name="Text Box 11"/>
          <p:cNvSpPr txBox="1">
            <a:spLocks noChangeArrowheads="1"/>
          </p:cNvSpPr>
          <p:nvPr/>
        </p:nvSpPr>
        <p:spPr bwMode="auto">
          <a:xfrm>
            <a:off x="457200" y="947738"/>
            <a:ext cx="8534400" cy="86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Material culture consists of the concretely tangible objects within a culture.</a:t>
            </a:r>
            <a:endParaRPr lang="en-US" altLang="en-US">
              <a:solidFill>
                <a:schemeClr val="tx1"/>
              </a:solidFill>
            </a:endParaRPr>
          </a:p>
        </p:txBody>
      </p:sp>
      <p:sp>
        <p:nvSpPr>
          <p:cNvPr id="670732" name="Text Box 12"/>
          <p:cNvSpPr txBox="1">
            <a:spLocks noChangeArrowheads="1"/>
          </p:cNvSpPr>
          <p:nvPr/>
        </p:nvSpPr>
        <p:spPr bwMode="auto">
          <a:xfrm>
            <a:off x="457200" y="1905000"/>
            <a:ext cx="8534400" cy="32099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These physical objects have no meaning or use apart from the meanings people give them.</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uses and meanings of physical objects can vary among societies.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cultural meanings of physical objects are based on the beliefs, norms, and values people hold with regard to them.</a:t>
            </a:r>
          </a:p>
        </p:txBody>
      </p:sp>
      <p:pic>
        <p:nvPicPr>
          <p:cNvPr id="670733" name="Picture 13"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0734" name="Picture 14"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70735" name="Text Box 15"/>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Material Culture</a:t>
            </a:r>
            <a:endParaRPr lang="en-US" alt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70735"/>
                                        </p:tgtEl>
                                        <p:attrNameLst>
                                          <p:attrName>style.visibility</p:attrName>
                                        </p:attrNameLst>
                                      </p:cBhvr>
                                      <p:to>
                                        <p:strVal val="visible"/>
                                      </p:to>
                                    </p:set>
                                    <p:animEffect transition="in" filter="checkerboard(across)">
                                      <p:cBhvr>
                                        <p:cTn id="7" dur="500"/>
                                        <p:tgtEl>
                                          <p:spTgt spid="670735"/>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70731"/>
                                        </p:tgtEl>
                                        <p:attrNameLst>
                                          <p:attrName>style.visibility</p:attrName>
                                        </p:attrNameLst>
                                      </p:cBhvr>
                                      <p:to>
                                        <p:strVal val="visible"/>
                                      </p:to>
                                    </p:set>
                                    <p:animEffect transition="in" filter="box(out)">
                                      <p:cBhvr>
                                        <p:cTn id="11" dur="500"/>
                                        <p:tgtEl>
                                          <p:spTgt spid="670731"/>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0732">
                                            <p:txEl>
                                              <p:pRg st="0" end="0"/>
                                            </p:txEl>
                                          </p:spTgt>
                                        </p:tgtEl>
                                        <p:attrNameLst>
                                          <p:attrName>style.visibility</p:attrName>
                                        </p:attrNameLst>
                                      </p:cBhvr>
                                      <p:to>
                                        <p:strVal val="visible"/>
                                      </p:to>
                                    </p:set>
                                    <p:animEffect transition="in" filter="wipe(left)">
                                      <p:cBhvr>
                                        <p:cTn id="15" dur="500"/>
                                        <p:tgtEl>
                                          <p:spTgt spid="670732">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70732">
                                            <p:txEl>
                                              <p:pRg st="1" end="1"/>
                                            </p:txEl>
                                          </p:spTgt>
                                        </p:tgtEl>
                                        <p:attrNameLst>
                                          <p:attrName>style.visibility</p:attrName>
                                        </p:attrNameLst>
                                      </p:cBhvr>
                                      <p:to>
                                        <p:strVal val="visible"/>
                                      </p:to>
                                    </p:set>
                                    <p:animEffect transition="in" filter="wipe(left)">
                                      <p:cBhvr>
                                        <p:cTn id="19" dur="500"/>
                                        <p:tgtEl>
                                          <p:spTgt spid="670732">
                                            <p:txEl>
                                              <p:pRg st="1" end="1"/>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70732">
                                            <p:txEl>
                                              <p:pRg st="2" end="2"/>
                                            </p:txEl>
                                          </p:spTgt>
                                        </p:tgtEl>
                                        <p:attrNameLst>
                                          <p:attrName>style.visibility</p:attrName>
                                        </p:attrNameLst>
                                      </p:cBhvr>
                                      <p:to>
                                        <p:strVal val="visible"/>
                                      </p:to>
                                    </p:set>
                                    <p:animEffect transition="in" filter="wipe(left)">
                                      <p:cBhvr>
                                        <p:cTn id="23" dur="500"/>
                                        <p:tgtEl>
                                          <p:spTgt spid="6707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0731" grpId="0" autoUpdateAnimBg="0"/>
      <p:bldP spid="670732" grpId="0" build="p" autoUpdateAnimBg="0" advAuto="0"/>
      <p:bldP spid="670735"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p:txBody>
          <a:bodyPr/>
          <a:lstStyle/>
          <a:p>
            <a:r>
              <a:rPr lang="en-US" altLang="en-US"/>
              <a:t>Chapter 25</a:t>
            </a:r>
          </a:p>
        </p:txBody>
      </p:sp>
      <p:pic>
        <p:nvPicPr>
          <p:cNvPr id="671748"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1749"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1750"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71752"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Ideal and Real Culture</a:t>
            </a:r>
            <a:endParaRPr lang="en-US" altLang="en-US"/>
          </a:p>
        </p:txBody>
      </p:sp>
      <p:sp>
        <p:nvSpPr>
          <p:cNvPr id="671754" name="Text Box 10"/>
          <p:cNvSpPr txBox="1">
            <a:spLocks noChangeArrowheads="1"/>
          </p:cNvSpPr>
          <p:nvPr/>
        </p:nvSpPr>
        <p:spPr bwMode="auto">
          <a:xfrm>
            <a:off x="457200" y="1054100"/>
            <a:ext cx="8534400" cy="342265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A gap sometimes exists between cultural guidelines publicly embraced by members of a society (ideal culture) and actual behavior patterns, which often conflict with these guidelines (real culture).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In an imperfect world, ideal culture provides </a:t>
            </a:r>
            <a:br>
              <a:rPr lang="en-US" altLang="en-US" sz="2800"/>
            </a:br>
            <a:r>
              <a:rPr lang="en-US" altLang="en-US" sz="2800"/>
              <a:t>high standards and permits the detection of deviant behavior</a:t>
            </a:r>
            <a:r>
              <a:rPr lang="en-US" altLang="en-US"/>
              <a:t>.</a:t>
            </a:r>
            <a:endParaRPr lang="en-US" altLang="en-US" sz="2800"/>
          </a:p>
        </p:txBody>
      </p:sp>
      <p:pic>
        <p:nvPicPr>
          <p:cNvPr id="671755"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1756"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71752"/>
                                        </p:tgtEl>
                                        <p:attrNameLst>
                                          <p:attrName>style.visibility</p:attrName>
                                        </p:attrNameLst>
                                      </p:cBhvr>
                                      <p:to>
                                        <p:strVal val="visible"/>
                                      </p:to>
                                    </p:set>
                                    <p:animEffect transition="in" filter="checkerboard(across)">
                                      <p:cBhvr>
                                        <p:cTn id="7" dur="500"/>
                                        <p:tgtEl>
                                          <p:spTgt spid="67175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1754">
                                            <p:txEl>
                                              <p:pRg st="0" end="0"/>
                                            </p:txEl>
                                          </p:spTgt>
                                        </p:tgtEl>
                                        <p:attrNameLst>
                                          <p:attrName>style.visibility</p:attrName>
                                        </p:attrNameLst>
                                      </p:cBhvr>
                                      <p:to>
                                        <p:strVal val="visible"/>
                                      </p:to>
                                    </p:set>
                                    <p:animEffect transition="in" filter="wipe(left)">
                                      <p:cBhvr>
                                        <p:cTn id="11" dur="500"/>
                                        <p:tgtEl>
                                          <p:spTgt spid="671754">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1754">
                                            <p:txEl>
                                              <p:pRg st="1" end="1"/>
                                            </p:txEl>
                                          </p:spTgt>
                                        </p:tgtEl>
                                        <p:attrNameLst>
                                          <p:attrName>style.visibility</p:attrName>
                                        </p:attrNameLst>
                                      </p:cBhvr>
                                      <p:to>
                                        <p:strVal val="visible"/>
                                      </p:to>
                                    </p:set>
                                    <p:animEffect transition="in" filter="wipe(left)">
                                      <p:cBhvr>
                                        <p:cTn id="15" dur="500"/>
                                        <p:tgtEl>
                                          <p:spTgt spid="6717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1752" grpId="0" autoUpdateAnimBg="0"/>
      <p:bldP spid="671754"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p:txBody>
          <a:bodyPr/>
          <a:lstStyle/>
          <a:p>
            <a:r>
              <a:rPr lang="en-US" altLang="en-US"/>
              <a:t>Chapter 25a</a:t>
            </a:r>
          </a:p>
        </p:txBody>
      </p:sp>
      <p:pic>
        <p:nvPicPr>
          <p:cNvPr id="684035" name="Picture 3"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4036" name="Picture 4"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4037" name="Picture 5"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4040" name="Picture 8"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4041" name="Picture 9"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84045" name="Picture 13" descr="J:\LEARNING CHECK.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1838" y="650875"/>
            <a:ext cx="2362200" cy="1222375"/>
          </a:xfrm>
          <a:prstGeom prst="rect">
            <a:avLst/>
          </a:prstGeom>
          <a:noFill/>
          <a:extLst>
            <a:ext uri="{909E8E84-426E-40DD-AFC4-6F175D3DCCD1}">
              <a14:hiddenFill xmlns:a14="http://schemas.microsoft.com/office/drawing/2010/main">
                <a:solidFill>
                  <a:srgbClr val="FFFFFF"/>
                </a:solidFill>
              </a14:hiddenFill>
            </a:ext>
          </a:extLst>
        </p:spPr>
      </p:pic>
      <p:sp>
        <p:nvSpPr>
          <p:cNvPr id="684046" name="Text Box 14"/>
          <p:cNvSpPr txBox="1">
            <a:spLocks noChangeArrowheads="1"/>
          </p:cNvSpPr>
          <p:nvPr/>
        </p:nvSpPr>
        <p:spPr bwMode="auto">
          <a:xfrm>
            <a:off x="604838" y="2271713"/>
            <a:ext cx="8382000" cy="106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3200" b="1" i="1"/>
              <a:t>How is the material culture influenced by the nonmaterial culture?</a:t>
            </a:r>
            <a:endParaRPr lang="en-US" altLang="en-US">
              <a:solidFill>
                <a:schemeClr val="tx1"/>
              </a:solidFill>
            </a:endParaRPr>
          </a:p>
        </p:txBody>
      </p:sp>
      <p:sp>
        <p:nvSpPr>
          <p:cNvPr id="684047" name="Text Box 15"/>
          <p:cNvSpPr txBox="1">
            <a:spLocks noChangeArrowheads="1"/>
          </p:cNvSpPr>
          <p:nvPr/>
        </p:nvSpPr>
        <p:spPr bwMode="auto">
          <a:xfrm>
            <a:off x="604838" y="3244850"/>
            <a:ext cx="838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How objects are used is a function of ideas about the objects and the values and needs of the society.</a:t>
            </a:r>
            <a:endParaRPr lang="en-US" altLang="en-US">
              <a:solidFill>
                <a:schemeClr val="tx1"/>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84045"/>
                                        </p:tgtEl>
                                        <p:attrNameLst>
                                          <p:attrName>style.visibility</p:attrName>
                                        </p:attrNameLst>
                                      </p:cBhvr>
                                      <p:to>
                                        <p:strVal val="visible"/>
                                      </p:to>
                                    </p:set>
                                    <p:animEffect transition="in" filter="wipe(left)">
                                      <p:cBhvr>
                                        <p:cTn id="7" dur="500"/>
                                        <p:tgtEl>
                                          <p:spTgt spid="684045"/>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84046"/>
                                        </p:tgtEl>
                                        <p:attrNameLst>
                                          <p:attrName>style.visibility</p:attrName>
                                        </p:attrNameLst>
                                      </p:cBhvr>
                                      <p:to>
                                        <p:strVal val="visible"/>
                                      </p:to>
                                    </p:set>
                                    <p:animEffect transition="in" filter="box(out)">
                                      <p:cBhvr>
                                        <p:cTn id="11" dur="500"/>
                                        <p:tgtEl>
                                          <p:spTgt spid="6840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grpId="0" nodeType="clickEffect">
                                  <p:stCondLst>
                                    <p:cond delay="0"/>
                                  </p:stCondLst>
                                  <p:childTnLst>
                                    <p:set>
                                      <p:cBhvr>
                                        <p:cTn id="15" dur="1" fill="hold">
                                          <p:stCondLst>
                                            <p:cond delay="0"/>
                                          </p:stCondLst>
                                        </p:cTn>
                                        <p:tgtEl>
                                          <p:spTgt spid="684047"/>
                                        </p:tgtEl>
                                        <p:attrNameLst>
                                          <p:attrName>style.visibility</p:attrName>
                                        </p:attrNameLst>
                                      </p:cBhvr>
                                      <p:to>
                                        <p:strVal val="visible"/>
                                      </p:to>
                                    </p:set>
                                    <p:animEffect transition="in" filter="box(out)">
                                      <p:cBhvr>
                                        <p:cTn id="16" dur="500"/>
                                        <p:tgtEl>
                                          <p:spTgt spid="684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4046" grpId="0" autoUpdateAnimBg="0"/>
      <p:bldP spid="68404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Rectangle 2"/>
          <p:cNvSpPr>
            <a:spLocks noGrp="1" noChangeArrowheads="1"/>
          </p:cNvSpPr>
          <p:nvPr>
            <p:ph type="title"/>
          </p:nvPr>
        </p:nvSpPr>
        <p:spPr/>
        <p:txBody>
          <a:bodyPr/>
          <a:lstStyle/>
          <a:p>
            <a:r>
              <a:rPr lang="en-US" altLang="en-US"/>
              <a:t>Chapter 26</a:t>
            </a:r>
          </a:p>
        </p:txBody>
      </p:sp>
      <p:sp>
        <p:nvSpPr>
          <p:cNvPr id="672776"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Cultural Diversity and Similarity</a:t>
            </a:r>
            <a:endParaRPr lang="en-US" altLang="en-US"/>
          </a:p>
        </p:txBody>
      </p:sp>
      <p:sp>
        <p:nvSpPr>
          <p:cNvPr id="672778" name="Text Box 10"/>
          <p:cNvSpPr txBox="1">
            <a:spLocks noChangeArrowheads="1"/>
          </p:cNvSpPr>
          <p:nvPr/>
        </p:nvSpPr>
        <p:spPr bwMode="auto">
          <a:xfrm>
            <a:off x="457200" y="990600"/>
            <a:ext cx="8534400" cy="470535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Cultures change according to three major processes: discovery, invention, and diffusion.</a:t>
            </a:r>
          </a:p>
          <a:p>
            <a:pPr>
              <a:lnSpc>
                <a:spcPct val="90000"/>
              </a:lnSpc>
              <a:spcBef>
                <a:spcPct val="20000"/>
              </a:spcBef>
              <a:spcAft>
                <a:spcPct val="20000"/>
              </a:spcAft>
              <a:buClr>
                <a:srgbClr val="326CD9"/>
              </a:buClr>
              <a:buFont typeface="Wingdings" panose="05000000000000000000" pitchFamily="2" charset="2"/>
              <a:buChar char="l"/>
            </a:pPr>
            <a:r>
              <a:rPr lang="en-US" altLang="en-US" sz="2800"/>
              <a:t>While apparently very different on the surface, all cultures have common traits or elements that sociologists call </a:t>
            </a:r>
            <a:r>
              <a:rPr lang="en-US" altLang="en-US" sz="2800" b="1">
                <a:solidFill>
                  <a:srgbClr val="008000"/>
                </a:solidFill>
              </a:rPr>
              <a:t>cultural universals</a:t>
            </a:r>
            <a:r>
              <a:rPr lang="en-US" altLang="en-US" sz="2800"/>
              <a:t>.</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Discovery</a:t>
            </a:r>
            <a:r>
              <a:rPr lang="en-US" altLang="en-US" b="1"/>
              <a:t> </a:t>
            </a:r>
            <a:r>
              <a:rPr lang="en-US" altLang="en-US" sz="2800"/>
              <a:t>is the process of finding something that already exists.</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Invention</a:t>
            </a:r>
            <a:r>
              <a:rPr lang="en-US" altLang="en-US" sz="2800"/>
              <a:t> is the creation of something new.</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Diffusion</a:t>
            </a:r>
            <a:r>
              <a:rPr lang="en-US" altLang="en-US" sz="2800"/>
              <a:t> is the borrowing of aspects of culture from other cultures.</a:t>
            </a:r>
          </a:p>
        </p:txBody>
      </p:sp>
      <p:pic>
        <p:nvPicPr>
          <p:cNvPr id="672772"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2773"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2774"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2780" name="Picture 12"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2781" name="Picture 1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72776"/>
                                        </p:tgtEl>
                                        <p:attrNameLst>
                                          <p:attrName>style.visibility</p:attrName>
                                        </p:attrNameLst>
                                      </p:cBhvr>
                                      <p:to>
                                        <p:strVal val="visible"/>
                                      </p:to>
                                    </p:set>
                                    <p:animEffect transition="in" filter="checkerboard(across)">
                                      <p:cBhvr>
                                        <p:cTn id="7" dur="500"/>
                                        <p:tgtEl>
                                          <p:spTgt spid="67277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2778">
                                            <p:txEl>
                                              <p:pRg st="0" end="0"/>
                                            </p:txEl>
                                          </p:spTgt>
                                        </p:tgtEl>
                                        <p:attrNameLst>
                                          <p:attrName>style.visibility</p:attrName>
                                        </p:attrNameLst>
                                      </p:cBhvr>
                                      <p:to>
                                        <p:strVal val="visible"/>
                                      </p:to>
                                    </p:set>
                                    <p:animEffect transition="in" filter="wipe(left)">
                                      <p:cBhvr>
                                        <p:cTn id="11" dur="500"/>
                                        <p:tgtEl>
                                          <p:spTgt spid="672778">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2778">
                                            <p:txEl>
                                              <p:pRg st="1" end="1"/>
                                            </p:txEl>
                                          </p:spTgt>
                                        </p:tgtEl>
                                        <p:attrNameLst>
                                          <p:attrName>style.visibility</p:attrName>
                                        </p:attrNameLst>
                                      </p:cBhvr>
                                      <p:to>
                                        <p:strVal val="visible"/>
                                      </p:to>
                                    </p:set>
                                    <p:animEffect transition="in" filter="wipe(left)">
                                      <p:cBhvr>
                                        <p:cTn id="15" dur="500"/>
                                        <p:tgtEl>
                                          <p:spTgt spid="672778">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72778">
                                            <p:txEl>
                                              <p:pRg st="2" end="2"/>
                                            </p:txEl>
                                          </p:spTgt>
                                        </p:tgtEl>
                                        <p:attrNameLst>
                                          <p:attrName>style.visibility</p:attrName>
                                        </p:attrNameLst>
                                      </p:cBhvr>
                                      <p:to>
                                        <p:strVal val="visible"/>
                                      </p:to>
                                    </p:set>
                                    <p:animEffect transition="in" filter="wipe(left)">
                                      <p:cBhvr>
                                        <p:cTn id="19" dur="500"/>
                                        <p:tgtEl>
                                          <p:spTgt spid="672778">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72778">
                                            <p:txEl>
                                              <p:pRg st="3" end="3"/>
                                            </p:txEl>
                                          </p:spTgt>
                                        </p:tgtEl>
                                        <p:attrNameLst>
                                          <p:attrName>style.visibility</p:attrName>
                                        </p:attrNameLst>
                                      </p:cBhvr>
                                      <p:to>
                                        <p:strVal val="visible"/>
                                      </p:to>
                                    </p:set>
                                    <p:animEffect transition="in" filter="wipe(left)">
                                      <p:cBhvr>
                                        <p:cTn id="23" dur="500"/>
                                        <p:tgtEl>
                                          <p:spTgt spid="672778">
                                            <p:txEl>
                                              <p:pRg st="3" end="3"/>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72778">
                                            <p:txEl>
                                              <p:pRg st="4" end="4"/>
                                            </p:txEl>
                                          </p:spTgt>
                                        </p:tgtEl>
                                        <p:attrNameLst>
                                          <p:attrName>style.visibility</p:attrName>
                                        </p:attrNameLst>
                                      </p:cBhvr>
                                      <p:to>
                                        <p:strVal val="visible"/>
                                      </p:to>
                                    </p:set>
                                    <p:animEffect transition="in" filter="wipe(left)">
                                      <p:cBhvr>
                                        <p:cTn id="27" dur="500"/>
                                        <p:tgtEl>
                                          <p:spTgt spid="6727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2776" grpId="0" autoUpdateAnimBg="0"/>
      <p:bldP spid="672778" grpId="0"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Rectangle 2"/>
          <p:cNvSpPr>
            <a:spLocks noGrp="1" noChangeArrowheads="1"/>
          </p:cNvSpPr>
          <p:nvPr>
            <p:ph type="title"/>
          </p:nvPr>
        </p:nvSpPr>
        <p:spPr/>
        <p:txBody>
          <a:bodyPr/>
          <a:lstStyle/>
          <a:p>
            <a:r>
              <a:rPr lang="en-US" altLang="en-US"/>
              <a:t>Chapter 27</a:t>
            </a:r>
          </a:p>
        </p:txBody>
      </p:sp>
      <p:pic>
        <p:nvPicPr>
          <p:cNvPr id="673796"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3797"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3798"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73801" name="Text Box 9"/>
          <p:cNvSpPr txBox="1">
            <a:spLocks noChangeArrowheads="1"/>
          </p:cNvSpPr>
          <p:nvPr/>
        </p:nvSpPr>
        <p:spPr bwMode="auto">
          <a:xfrm>
            <a:off x="457200" y="439738"/>
            <a:ext cx="8534400"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200">
                <a:solidFill>
                  <a:srgbClr val="008000"/>
                </a:solidFill>
              </a:rPr>
              <a:t>Cultural diversity exists in all societies.</a:t>
            </a:r>
            <a:endParaRPr lang="en-US" altLang="en-US"/>
          </a:p>
        </p:txBody>
      </p:sp>
      <p:sp>
        <p:nvSpPr>
          <p:cNvPr id="673802" name="Text Box 10"/>
          <p:cNvSpPr txBox="1">
            <a:spLocks noChangeArrowheads="1"/>
          </p:cNvSpPr>
          <p:nvPr/>
        </p:nvSpPr>
        <p:spPr bwMode="auto">
          <a:xfrm>
            <a:off x="457200" y="1054100"/>
            <a:ext cx="8534400" cy="45339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Social categories</a:t>
            </a:r>
            <a:r>
              <a:rPr lang="en-US" altLang="en-US" sz="2800"/>
              <a:t> are groupings of persons who share a social characteristic.</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Subcultures</a:t>
            </a:r>
            <a:r>
              <a:rPr lang="en-US" altLang="en-US" sz="2800"/>
              <a:t> are groups that are part of the dominant culture but that differ from it in some important respects.</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Countercultures</a:t>
            </a:r>
            <a:r>
              <a:rPr lang="en-US" altLang="en-US" sz="2800"/>
              <a:t> are subcultures that are deliberately and consciously opposed to certain central beliefs or attitudes of the dominant culture.</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Ethnocentrism</a:t>
            </a:r>
            <a:r>
              <a:rPr lang="en-US" altLang="en-US" sz="2800"/>
              <a:t> occurs when people judge others in terms of their own cultural standards.</a:t>
            </a:r>
          </a:p>
        </p:txBody>
      </p:sp>
      <p:pic>
        <p:nvPicPr>
          <p:cNvPr id="673803"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3804"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73801"/>
                                        </p:tgtEl>
                                        <p:attrNameLst>
                                          <p:attrName>style.visibility</p:attrName>
                                        </p:attrNameLst>
                                      </p:cBhvr>
                                      <p:to>
                                        <p:strVal val="visible"/>
                                      </p:to>
                                    </p:set>
                                    <p:animEffect transition="in" filter="box(out)">
                                      <p:cBhvr>
                                        <p:cTn id="7" dur="500"/>
                                        <p:tgtEl>
                                          <p:spTgt spid="67380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3802">
                                            <p:txEl>
                                              <p:pRg st="0" end="0"/>
                                            </p:txEl>
                                          </p:spTgt>
                                        </p:tgtEl>
                                        <p:attrNameLst>
                                          <p:attrName>style.visibility</p:attrName>
                                        </p:attrNameLst>
                                      </p:cBhvr>
                                      <p:to>
                                        <p:strVal val="visible"/>
                                      </p:to>
                                    </p:set>
                                    <p:animEffect transition="in" filter="wipe(left)">
                                      <p:cBhvr>
                                        <p:cTn id="11" dur="500"/>
                                        <p:tgtEl>
                                          <p:spTgt spid="673802">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3802">
                                            <p:txEl>
                                              <p:pRg st="1" end="1"/>
                                            </p:txEl>
                                          </p:spTgt>
                                        </p:tgtEl>
                                        <p:attrNameLst>
                                          <p:attrName>style.visibility</p:attrName>
                                        </p:attrNameLst>
                                      </p:cBhvr>
                                      <p:to>
                                        <p:strVal val="visible"/>
                                      </p:to>
                                    </p:set>
                                    <p:animEffect transition="in" filter="wipe(left)">
                                      <p:cBhvr>
                                        <p:cTn id="15" dur="500"/>
                                        <p:tgtEl>
                                          <p:spTgt spid="673802">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73802">
                                            <p:txEl>
                                              <p:pRg st="2" end="2"/>
                                            </p:txEl>
                                          </p:spTgt>
                                        </p:tgtEl>
                                        <p:attrNameLst>
                                          <p:attrName>style.visibility</p:attrName>
                                        </p:attrNameLst>
                                      </p:cBhvr>
                                      <p:to>
                                        <p:strVal val="visible"/>
                                      </p:to>
                                    </p:set>
                                    <p:animEffect transition="in" filter="wipe(left)">
                                      <p:cBhvr>
                                        <p:cTn id="19" dur="500"/>
                                        <p:tgtEl>
                                          <p:spTgt spid="673802">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73802">
                                            <p:txEl>
                                              <p:pRg st="3" end="3"/>
                                            </p:txEl>
                                          </p:spTgt>
                                        </p:tgtEl>
                                        <p:attrNameLst>
                                          <p:attrName>style.visibility</p:attrName>
                                        </p:attrNameLst>
                                      </p:cBhvr>
                                      <p:to>
                                        <p:strVal val="visible"/>
                                      </p:to>
                                    </p:set>
                                    <p:animEffect transition="in" filter="wipe(left)">
                                      <p:cBhvr>
                                        <p:cTn id="23" dur="500"/>
                                        <p:tgtEl>
                                          <p:spTgt spid="6738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3801" grpId="0" autoUpdateAnimBg="0"/>
      <p:bldP spid="673802"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r>
              <a:rPr lang="en-US" altLang="en-US"/>
              <a:t>Chapter 3</a:t>
            </a:r>
          </a:p>
        </p:txBody>
      </p:sp>
      <p:pic>
        <p:nvPicPr>
          <p:cNvPr id="551962" name="Picture 26"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51963" name="Picture 27"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51964" name="Picture 28"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551971" name="Text Box 35"/>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The Basis of Culture</a:t>
            </a:r>
            <a:endParaRPr lang="en-US" altLang="en-US"/>
          </a:p>
        </p:txBody>
      </p:sp>
      <p:sp>
        <p:nvSpPr>
          <p:cNvPr id="551972" name="Text Box 36"/>
          <p:cNvSpPr txBox="1">
            <a:spLocks noChangeArrowheads="1"/>
          </p:cNvSpPr>
          <p:nvPr/>
        </p:nvSpPr>
        <p:spPr bwMode="auto">
          <a:xfrm>
            <a:off x="457200" y="962025"/>
            <a:ext cx="8534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20000"/>
              </a:spcBef>
              <a:spcAft>
                <a:spcPct val="20000"/>
              </a:spcAft>
            </a:pPr>
            <a:r>
              <a:rPr lang="en-US" altLang="en-US" sz="2800">
                <a:solidFill>
                  <a:schemeClr val="tx1"/>
                </a:solidFill>
              </a:rPr>
              <a:t>Culture defines how people in a society behave in relation to others and to physical objects.</a:t>
            </a:r>
            <a:endParaRPr lang="en-US" altLang="en-US">
              <a:solidFill>
                <a:schemeClr val="tx1"/>
              </a:solidFill>
            </a:endParaRPr>
          </a:p>
        </p:txBody>
      </p:sp>
      <p:sp>
        <p:nvSpPr>
          <p:cNvPr id="551973" name="Text Box 37"/>
          <p:cNvSpPr txBox="1">
            <a:spLocks noChangeArrowheads="1"/>
          </p:cNvSpPr>
          <p:nvPr/>
        </p:nvSpPr>
        <p:spPr bwMode="auto">
          <a:xfrm>
            <a:off x="457200" y="1885950"/>
            <a:ext cx="8534400" cy="22701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Although most behavior among animals is instinctual, human behavior is learned.</a:t>
            </a:r>
          </a:p>
          <a:p>
            <a:pPr>
              <a:lnSpc>
                <a:spcPct val="90000"/>
              </a:lnSpc>
              <a:spcBef>
                <a:spcPct val="20000"/>
              </a:spcBef>
              <a:spcAft>
                <a:spcPct val="20000"/>
              </a:spcAft>
              <a:buClr>
                <a:srgbClr val="326CD9"/>
              </a:buClr>
              <a:buFont typeface="Wingdings" panose="05000000000000000000" pitchFamily="2" charset="2"/>
              <a:buChar char="l"/>
            </a:pPr>
            <a:r>
              <a:rPr lang="en-US" altLang="en-US" sz="2800"/>
              <a:t>Even reflexes and drives do not completely determine how humans will behave, because people are heavily influenced by culture.</a:t>
            </a:r>
          </a:p>
        </p:txBody>
      </p:sp>
      <p:pic>
        <p:nvPicPr>
          <p:cNvPr id="551974" name="Picture 38"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51975" name="Picture 39"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51971"/>
                                        </p:tgtEl>
                                        <p:attrNameLst>
                                          <p:attrName>style.visibility</p:attrName>
                                        </p:attrNameLst>
                                      </p:cBhvr>
                                      <p:to>
                                        <p:strVal val="visible"/>
                                      </p:to>
                                    </p:set>
                                    <p:animEffect transition="in" filter="checkerboard(across)">
                                      <p:cBhvr>
                                        <p:cTn id="7" dur="500"/>
                                        <p:tgtEl>
                                          <p:spTgt spid="551971"/>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551972"/>
                                        </p:tgtEl>
                                        <p:attrNameLst>
                                          <p:attrName>style.visibility</p:attrName>
                                        </p:attrNameLst>
                                      </p:cBhvr>
                                      <p:to>
                                        <p:strVal val="visible"/>
                                      </p:to>
                                    </p:set>
                                    <p:animEffect transition="in" filter="box(out)">
                                      <p:cBhvr>
                                        <p:cTn id="11" dur="500"/>
                                        <p:tgtEl>
                                          <p:spTgt spid="551972"/>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51973">
                                            <p:txEl>
                                              <p:pRg st="0" end="0"/>
                                            </p:txEl>
                                          </p:spTgt>
                                        </p:tgtEl>
                                        <p:attrNameLst>
                                          <p:attrName>style.visibility</p:attrName>
                                        </p:attrNameLst>
                                      </p:cBhvr>
                                      <p:to>
                                        <p:strVal val="visible"/>
                                      </p:to>
                                    </p:set>
                                    <p:animEffect transition="in" filter="wipe(left)">
                                      <p:cBhvr>
                                        <p:cTn id="15" dur="500"/>
                                        <p:tgtEl>
                                          <p:spTgt spid="551973">
                                            <p:txEl>
                                              <p:pRg st="0" end="0"/>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51973">
                                            <p:txEl>
                                              <p:pRg st="1" end="1"/>
                                            </p:txEl>
                                          </p:spTgt>
                                        </p:tgtEl>
                                        <p:attrNameLst>
                                          <p:attrName>style.visibility</p:attrName>
                                        </p:attrNameLst>
                                      </p:cBhvr>
                                      <p:to>
                                        <p:strVal val="visible"/>
                                      </p:to>
                                    </p:set>
                                    <p:animEffect transition="in" filter="wipe(left)">
                                      <p:cBhvr>
                                        <p:cTn id="19" dur="500"/>
                                        <p:tgtEl>
                                          <p:spTgt spid="5519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1971" grpId="0" autoUpdateAnimBg="0"/>
      <p:bldP spid="551972" grpId="0" autoUpdateAnimBg="0"/>
      <p:bldP spid="551973" grpId="0" build="p"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Rectangle 2"/>
          <p:cNvSpPr>
            <a:spLocks noGrp="1" noChangeArrowheads="1"/>
          </p:cNvSpPr>
          <p:nvPr>
            <p:ph type="title"/>
          </p:nvPr>
        </p:nvSpPr>
        <p:spPr/>
        <p:txBody>
          <a:bodyPr/>
          <a:lstStyle/>
          <a:p>
            <a:r>
              <a:rPr lang="en-US" altLang="en-US"/>
              <a:t>Chapter 28</a:t>
            </a:r>
          </a:p>
        </p:txBody>
      </p:sp>
      <p:sp>
        <p:nvSpPr>
          <p:cNvPr id="674828" name="Text Box 12"/>
          <p:cNvSpPr txBox="1">
            <a:spLocks noChangeArrowheads="1"/>
          </p:cNvSpPr>
          <p:nvPr/>
        </p:nvSpPr>
        <p:spPr bwMode="auto">
          <a:xfrm>
            <a:off x="457200" y="439738"/>
            <a:ext cx="8534400" cy="62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200">
                <a:solidFill>
                  <a:srgbClr val="008000"/>
                </a:solidFill>
              </a:rPr>
              <a:t>Cultural Universals</a:t>
            </a:r>
            <a:endParaRPr lang="en-US" altLang="en-US"/>
          </a:p>
        </p:txBody>
      </p:sp>
      <p:sp>
        <p:nvSpPr>
          <p:cNvPr id="674829" name="Text Box 13"/>
          <p:cNvSpPr txBox="1">
            <a:spLocks noChangeArrowheads="1"/>
          </p:cNvSpPr>
          <p:nvPr/>
        </p:nvSpPr>
        <p:spPr bwMode="auto">
          <a:xfrm>
            <a:off x="457200" y="1054100"/>
            <a:ext cx="8534400" cy="188595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Cultural universals</a:t>
            </a:r>
            <a:r>
              <a:rPr lang="en-US" altLang="en-US" sz="2800"/>
              <a:t> are general cultural traits that exist in all cultures.</a:t>
            </a:r>
          </a:p>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Cultural particulars</a:t>
            </a:r>
            <a:r>
              <a:rPr lang="en-US" altLang="en-US" sz="2800"/>
              <a:t> are the ways in which a culture expresses universal traits.</a:t>
            </a:r>
          </a:p>
        </p:txBody>
      </p:sp>
      <p:sp>
        <p:nvSpPr>
          <p:cNvPr id="674830" name="Text Box 14"/>
          <p:cNvSpPr txBox="1">
            <a:spLocks noChangeArrowheads="1"/>
          </p:cNvSpPr>
          <p:nvPr/>
        </p:nvSpPr>
        <p:spPr bwMode="auto">
          <a:xfrm>
            <a:off x="457200" y="2971800"/>
            <a:ext cx="8534400" cy="62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200" i="1">
                <a:solidFill>
                  <a:srgbClr val="008000"/>
                </a:solidFill>
              </a:rPr>
              <a:t>Why do cultural universals exist?</a:t>
            </a:r>
            <a:endParaRPr lang="en-US" altLang="en-US"/>
          </a:p>
        </p:txBody>
      </p:sp>
      <p:sp>
        <p:nvSpPr>
          <p:cNvPr id="674831" name="Text Box 15"/>
          <p:cNvSpPr txBox="1">
            <a:spLocks noChangeArrowheads="1"/>
          </p:cNvSpPr>
          <p:nvPr/>
        </p:nvSpPr>
        <p:spPr bwMode="auto">
          <a:xfrm>
            <a:off x="457200" y="3524250"/>
            <a:ext cx="8686800" cy="20574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The biological similarity shared by all human beings helps to account for many cultural universals.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physical environment provides another reason.</a:t>
            </a:r>
          </a:p>
          <a:p>
            <a:pPr>
              <a:lnSpc>
                <a:spcPct val="90000"/>
              </a:lnSpc>
              <a:spcBef>
                <a:spcPct val="20000"/>
              </a:spcBef>
              <a:spcAft>
                <a:spcPct val="20000"/>
              </a:spcAft>
              <a:buClr>
                <a:srgbClr val="326CD9"/>
              </a:buClr>
              <a:buFont typeface="Wingdings" panose="05000000000000000000" pitchFamily="2" charset="2"/>
              <a:buChar char="l"/>
            </a:pPr>
            <a:r>
              <a:rPr lang="en-US" altLang="en-US" sz="2800"/>
              <a:t>Societies face many of the same social problems.</a:t>
            </a:r>
          </a:p>
        </p:txBody>
      </p:sp>
      <p:pic>
        <p:nvPicPr>
          <p:cNvPr id="674820"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4821"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4822"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4832" name="Picture 16"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4833" name="Picture 17"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74828"/>
                                        </p:tgtEl>
                                        <p:attrNameLst>
                                          <p:attrName>style.visibility</p:attrName>
                                        </p:attrNameLst>
                                      </p:cBhvr>
                                      <p:to>
                                        <p:strVal val="visible"/>
                                      </p:to>
                                    </p:set>
                                    <p:animEffect transition="in" filter="box(out)">
                                      <p:cBhvr>
                                        <p:cTn id="7" dur="500"/>
                                        <p:tgtEl>
                                          <p:spTgt spid="67482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4829">
                                            <p:txEl>
                                              <p:pRg st="0" end="0"/>
                                            </p:txEl>
                                          </p:spTgt>
                                        </p:tgtEl>
                                        <p:attrNameLst>
                                          <p:attrName>style.visibility</p:attrName>
                                        </p:attrNameLst>
                                      </p:cBhvr>
                                      <p:to>
                                        <p:strVal val="visible"/>
                                      </p:to>
                                    </p:set>
                                    <p:animEffect transition="in" filter="wipe(left)">
                                      <p:cBhvr>
                                        <p:cTn id="11" dur="500"/>
                                        <p:tgtEl>
                                          <p:spTgt spid="674829">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4829">
                                            <p:txEl>
                                              <p:pRg st="1" end="1"/>
                                            </p:txEl>
                                          </p:spTgt>
                                        </p:tgtEl>
                                        <p:attrNameLst>
                                          <p:attrName>style.visibility</p:attrName>
                                        </p:attrNameLst>
                                      </p:cBhvr>
                                      <p:to>
                                        <p:strVal val="visible"/>
                                      </p:to>
                                    </p:set>
                                    <p:animEffect transition="in" filter="wipe(left)">
                                      <p:cBhvr>
                                        <p:cTn id="15" dur="500"/>
                                        <p:tgtEl>
                                          <p:spTgt spid="674829">
                                            <p:txEl>
                                              <p:pRg st="1" end="1"/>
                                            </p:txEl>
                                          </p:spTgt>
                                        </p:tgtEl>
                                      </p:cBhvr>
                                    </p:animEffect>
                                  </p:child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674830"/>
                                        </p:tgtEl>
                                        <p:attrNameLst>
                                          <p:attrName>style.visibility</p:attrName>
                                        </p:attrNameLst>
                                      </p:cBhvr>
                                      <p:to>
                                        <p:strVal val="visible"/>
                                      </p:to>
                                    </p:set>
                                    <p:animEffect transition="in" filter="box(out)">
                                      <p:cBhvr>
                                        <p:cTn id="19" dur="500"/>
                                        <p:tgtEl>
                                          <p:spTgt spid="674830"/>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74831">
                                            <p:txEl>
                                              <p:pRg st="0" end="0"/>
                                            </p:txEl>
                                          </p:spTgt>
                                        </p:tgtEl>
                                        <p:attrNameLst>
                                          <p:attrName>style.visibility</p:attrName>
                                        </p:attrNameLst>
                                      </p:cBhvr>
                                      <p:to>
                                        <p:strVal val="visible"/>
                                      </p:to>
                                    </p:set>
                                    <p:animEffect transition="in" filter="wipe(left)">
                                      <p:cBhvr>
                                        <p:cTn id="23" dur="500"/>
                                        <p:tgtEl>
                                          <p:spTgt spid="674831">
                                            <p:txEl>
                                              <p:pRg st="0" end="0"/>
                                            </p:txEl>
                                          </p:spTgt>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74831">
                                            <p:txEl>
                                              <p:pRg st="1" end="1"/>
                                            </p:txEl>
                                          </p:spTgt>
                                        </p:tgtEl>
                                        <p:attrNameLst>
                                          <p:attrName>style.visibility</p:attrName>
                                        </p:attrNameLst>
                                      </p:cBhvr>
                                      <p:to>
                                        <p:strVal val="visible"/>
                                      </p:to>
                                    </p:set>
                                    <p:animEffect transition="in" filter="wipe(left)">
                                      <p:cBhvr>
                                        <p:cTn id="27" dur="500"/>
                                        <p:tgtEl>
                                          <p:spTgt spid="674831">
                                            <p:txEl>
                                              <p:pRg st="1" end="1"/>
                                            </p:txEl>
                                          </p:spTgt>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674831">
                                            <p:txEl>
                                              <p:pRg st="2" end="2"/>
                                            </p:txEl>
                                          </p:spTgt>
                                        </p:tgtEl>
                                        <p:attrNameLst>
                                          <p:attrName>style.visibility</p:attrName>
                                        </p:attrNameLst>
                                      </p:cBhvr>
                                      <p:to>
                                        <p:strVal val="visible"/>
                                      </p:to>
                                    </p:set>
                                    <p:animEffect transition="in" filter="wipe(left)">
                                      <p:cBhvr>
                                        <p:cTn id="31" dur="500"/>
                                        <p:tgtEl>
                                          <p:spTgt spid="6748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828" grpId="0" autoUpdateAnimBg="0"/>
      <p:bldP spid="674829" grpId="0" build="p" autoUpdateAnimBg="0" advAuto="0"/>
      <p:bldP spid="674830" grpId="0" autoUpdateAnimBg="0"/>
      <p:bldP spid="674831" grpId="0" build="p" autoUpdateAnimBg="0"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lstStyle/>
          <a:p>
            <a:r>
              <a:rPr lang="en-US" altLang="en-US"/>
              <a:t>Chapter 29</a:t>
            </a:r>
          </a:p>
        </p:txBody>
      </p:sp>
      <p:pic>
        <p:nvPicPr>
          <p:cNvPr id="616453" name="Picture 5"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16454" name="Picture 6"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16455" name="Picture 7"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16464" name="Text Box 16"/>
          <p:cNvSpPr txBox="1">
            <a:spLocks noChangeArrowheads="1"/>
          </p:cNvSpPr>
          <p:nvPr/>
        </p:nvSpPr>
        <p:spPr bwMode="auto">
          <a:xfrm>
            <a:off x="3124200" y="533400"/>
            <a:ext cx="5867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en-US" altLang="en-US" b="1" i="1"/>
              <a:t>Identify each of the following as a social category (SC), subculture (S), or counterculture (C).</a:t>
            </a:r>
            <a:endParaRPr lang="en-US" altLang="en-US" i="1">
              <a:solidFill>
                <a:srgbClr val="000000"/>
              </a:solidFill>
            </a:endParaRPr>
          </a:p>
        </p:txBody>
      </p:sp>
      <p:pic>
        <p:nvPicPr>
          <p:cNvPr id="616465" name="Picture 17" descr="J:\LEARNING CHECK.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533400"/>
            <a:ext cx="2362200" cy="1222375"/>
          </a:xfrm>
          <a:prstGeom prst="rect">
            <a:avLst/>
          </a:prstGeom>
          <a:noFill/>
          <a:extLst>
            <a:ext uri="{909E8E84-426E-40DD-AFC4-6F175D3DCCD1}">
              <a14:hiddenFill xmlns:a14="http://schemas.microsoft.com/office/drawing/2010/main">
                <a:solidFill>
                  <a:srgbClr val="FFFFFF"/>
                </a:solidFill>
              </a14:hiddenFill>
            </a:ext>
          </a:extLst>
        </p:spPr>
      </p:pic>
      <p:sp>
        <p:nvSpPr>
          <p:cNvPr id="616481" name="Text Box 33"/>
          <p:cNvSpPr txBox="1">
            <a:spLocks noChangeArrowheads="1"/>
          </p:cNvSpPr>
          <p:nvPr/>
        </p:nvSpPr>
        <p:spPr bwMode="black">
          <a:xfrm>
            <a:off x="762000" y="6524625"/>
            <a:ext cx="63246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1200" b="1">
                <a:solidFill>
                  <a:srgbClr val="FF3399"/>
                </a:solidFill>
              </a:rPr>
              <a:t>Click the mouse button or press the space bar to display the answers.</a:t>
            </a:r>
            <a:endParaRPr lang="en-US" altLang="en-US" sz="1000" b="1">
              <a:solidFill>
                <a:srgbClr val="FF3399"/>
              </a:solidFill>
            </a:endParaRPr>
          </a:p>
        </p:txBody>
      </p:sp>
      <p:sp>
        <p:nvSpPr>
          <p:cNvPr id="616482" name="Text Box 34"/>
          <p:cNvSpPr txBox="1">
            <a:spLocks noChangeArrowheads="1"/>
          </p:cNvSpPr>
          <p:nvPr/>
        </p:nvSpPr>
        <p:spPr bwMode="auto">
          <a:xfrm>
            <a:off x="482600" y="2298700"/>
            <a:ext cx="8509000" cy="334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85800" indent="-685800" algn="l">
              <a:spcBef>
                <a:spcPct val="0"/>
              </a:spcBef>
              <a:defRPr sz="2400">
                <a:solidFill>
                  <a:schemeClr val="tx1"/>
                </a:solidFill>
                <a:latin typeface="Arial" panose="020B0604020202020204" pitchFamily="34" charset="0"/>
              </a:defRPr>
            </a:lvl1pPr>
            <a:lvl2pPr marL="8001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2800"/>
              <a:t>_____ a. Chinatown in New York City</a:t>
            </a:r>
          </a:p>
          <a:p>
            <a:pPr>
              <a:lnSpc>
                <a:spcPct val="90000"/>
              </a:lnSpc>
              <a:spcBef>
                <a:spcPct val="20000"/>
              </a:spcBef>
              <a:spcAft>
                <a:spcPct val="20000"/>
              </a:spcAft>
            </a:pPr>
            <a:r>
              <a:rPr lang="en-US" altLang="en-US" sz="2800"/>
              <a:t>_____ b. motorcycle gang</a:t>
            </a:r>
          </a:p>
          <a:p>
            <a:pPr>
              <a:lnSpc>
                <a:spcPct val="90000"/>
              </a:lnSpc>
              <a:spcBef>
                <a:spcPct val="20000"/>
              </a:spcBef>
              <a:spcAft>
                <a:spcPct val="20000"/>
              </a:spcAft>
            </a:pPr>
            <a:r>
              <a:rPr lang="en-US" altLang="en-US" sz="2800"/>
              <a:t>_____ c. Catholics</a:t>
            </a:r>
          </a:p>
          <a:p>
            <a:pPr>
              <a:lnSpc>
                <a:spcPct val="90000"/>
              </a:lnSpc>
              <a:spcBef>
                <a:spcPct val="20000"/>
              </a:spcBef>
              <a:spcAft>
                <a:spcPct val="20000"/>
              </a:spcAft>
            </a:pPr>
            <a:r>
              <a:rPr lang="en-US" altLang="en-US" sz="2800"/>
              <a:t>_____ d. females</a:t>
            </a:r>
          </a:p>
          <a:p>
            <a:pPr>
              <a:lnSpc>
                <a:spcPct val="90000"/>
              </a:lnSpc>
              <a:spcBef>
                <a:spcPct val="20000"/>
              </a:spcBef>
              <a:spcAft>
                <a:spcPct val="20000"/>
              </a:spcAft>
            </a:pPr>
            <a:r>
              <a:rPr lang="en-US" altLang="en-US" sz="2800"/>
              <a:t>_____ e. revolutionary political group</a:t>
            </a:r>
          </a:p>
          <a:p>
            <a:pPr>
              <a:lnSpc>
                <a:spcPct val="90000"/>
              </a:lnSpc>
              <a:spcBef>
                <a:spcPct val="20000"/>
              </a:spcBef>
              <a:spcAft>
                <a:spcPct val="20000"/>
              </a:spcAft>
            </a:pPr>
            <a:r>
              <a:rPr lang="en-US" altLang="en-US" sz="2800"/>
              <a:t>_____ f. the super rich</a:t>
            </a:r>
          </a:p>
        </p:txBody>
      </p:sp>
      <p:sp>
        <p:nvSpPr>
          <p:cNvPr id="616483" name="Text Box 35"/>
          <p:cNvSpPr txBox="1">
            <a:spLocks noChangeArrowheads="1"/>
          </p:cNvSpPr>
          <p:nvPr/>
        </p:nvSpPr>
        <p:spPr bwMode="auto">
          <a:xfrm>
            <a:off x="381000" y="22860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S</a:t>
            </a:r>
            <a:endParaRPr lang="en-US" altLang="en-US" sz="2800"/>
          </a:p>
        </p:txBody>
      </p:sp>
      <p:sp>
        <p:nvSpPr>
          <p:cNvPr id="616484" name="Text Box 36"/>
          <p:cNvSpPr txBox="1">
            <a:spLocks noChangeArrowheads="1"/>
          </p:cNvSpPr>
          <p:nvPr/>
        </p:nvSpPr>
        <p:spPr bwMode="auto">
          <a:xfrm>
            <a:off x="381000" y="28305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C</a:t>
            </a:r>
            <a:endParaRPr lang="en-US" altLang="en-US" sz="2800"/>
          </a:p>
        </p:txBody>
      </p:sp>
      <p:sp>
        <p:nvSpPr>
          <p:cNvPr id="616485" name="Text Box 37"/>
          <p:cNvSpPr txBox="1">
            <a:spLocks noChangeArrowheads="1"/>
          </p:cNvSpPr>
          <p:nvPr/>
        </p:nvSpPr>
        <p:spPr bwMode="auto">
          <a:xfrm>
            <a:off x="381000" y="33893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SC</a:t>
            </a:r>
            <a:endParaRPr lang="en-US" altLang="en-US" sz="2800"/>
          </a:p>
        </p:txBody>
      </p:sp>
      <p:sp>
        <p:nvSpPr>
          <p:cNvPr id="616486" name="Text Box 38"/>
          <p:cNvSpPr txBox="1">
            <a:spLocks noChangeArrowheads="1"/>
          </p:cNvSpPr>
          <p:nvPr/>
        </p:nvSpPr>
        <p:spPr bwMode="auto">
          <a:xfrm>
            <a:off x="431800" y="39608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SC</a:t>
            </a:r>
            <a:endParaRPr lang="en-US" altLang="en-US" sz="2800"/>
          </a:p>
        </p:txBody>
      </p:sp>
      <p:sp>
        <p:nvSpPr>
          <p:cNvPr id="616487" name="Text Box 39"/>
          <p:cNvSpPr txBox="1">
            <a:spLocks noChangeArrowheads="1"/>
          </p:cNvSpPr>
          <p:nvPr/>
        </p:nvSpPr>
        <p:spPr bwMode="auto">
          <a:xfrm>
            <a:off x="381000" y="4494213"/>
            <a:ext cx="1447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C</a:t>
            </a:r>
            <a:endParaRPr lang="en-US" altLang="en-US" sz="2800"/>
          </a:p>
        </p:txBody>
      </p:sp>
      <p:sp>
        <p:nvSpPr>
          <p:cNvPr id="616488" name="Text Box 40"/>
          <p:cNvSpPr txBox="1">
            <a:spLocks noChangeArrowheads="1"/>
          </p:cNvSpPr>
          <p:nvPr/>
        </p:nvSpPr>
        <p:spPr bwMode="auto">
          <a:xfrm>
            <a:off x="381000" y="5054600"/>
            <a:ext cx="1447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1"/>
              <a:t>S/SC</a:t>
            </a:r>
            <a:endParaRPr lang="en-US" altLang="en-US" sz="2800"/>
          </a:p>
        </p:txBody>
      </p:sp>
      <p:pic>
        <p:nvPicPr>
          <p:cNvPr id="616491" name="Picture 43" descr="J:\nav buttons\forward3.gif">
            <a:hlinkClick r:id="" action="ppaction://hlinkshowjump?jump=nextslide"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16492" name="Picture 44" descr="J:\nav buttons\doubleback3G.gif">
            <a:hlinkClick r:id="" action="ppaction://noaction" highlightClick="1" endSnd="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16465"/>
                                        </p:tgtEl>
                                        <p:attrNameLst>
                                          <p:attrName>style.visibility</p:attrName>
                                        </p:attrNameLst>
                                      </p:cBhvr>
                                      <p:to>
                                        <p:strVal val="visible"/>
                                      </p:to>
                                    </p:set>
                                    <p:animEffect transition="in" filter="wipe(left)">
                                      <p:cBhvr>
                                        <p:cTn id="7" dur="500"/>
                                        <p:tgtEl>
                                          <p:spTgt spid="616465"/>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16464"/>
                                        </p:tgtEl>
                                        <p:attrNameLst>
                                          <p:attrName>style.visibility</p:attrName>
                                        </p:attrNameLst>
                                      </p:cBhvr>
                                      <p:to>
                                        <p:strVal val="visible"/>
                                      </p:to>
                                    </p:set>
                                    <p:animEffect transition="in" filter="box(out)">
                                      <p:cBhvr>
                                        <p:cTn id="11" dur="500"/>
                                        <p:tgtEl>
                                          <p:spTgt spid="616464"/>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616482"/>
                                        </p:tgtEl>
                                        <p:attrNameLst>
                                          <p:attrName>style.visibility</p:attrName>
                                        </p:attrNameLst>
                                      </p:cBhvr>
                                      <p:to>
                                        <p:strVal val="visible"/>
                                      </p:to>
                                    </p:set>
                                    <p:animEffect transition="in" filter="box(out)">
                                      <p:cBhvr>
                                        <p:cTn id="15" dur="500"/>
                                        <p:tgtEl>
                                          <p:spTgt spid="61648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16483">
                                            <p:txEl>
                                              <p:pRg st="0" end="0"/>
                                            </p:txEl>
                                          </p:spTgt>
                                        </p:tgtEl>
                                        <p:attrNameLst>
                                          <p:attrName>style.visibility</p:attrName>
                                        </p:attrNameLst>
                                      </p:cBhvr>
                                      <p:to>
                                        <p:strVal val="visible"/>
                                      </p:to>
                                    </p:set>
                                    <p:animEffect transition="in" filter="wipe(left)">
                                      <p:cBhvr>
                                        <p:cTn id="20" dur="500"/>
                                        <p:tgtEl>
                                          <p:spTgt spid="61648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16484">
                                            <p:txEl>
                                              <p:pRg st="0" end="0"/>
                                            </p:txEl>
                                          </p:spTgt>
                                        </p:tgtEl>
                                        <p:attrNameLst>
                                          <p:attrName>style.visibility</p:attrName>
                                        </p:attrNameLst>
                                      </p:cBhvr>
                                      <p:to>
                                        <p:strVal val="visible"/>
                                      </p:to>
                                    </p:set>
                                    <p:animEffect transition="in" filter="wipe(left)">
                                      <p:cBhvr>
                                        <p:cTn id="25" dur="500"/>
                                        <p:tgtEl>
                                          <p:spTgt spid="616484">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16485">
                                            <p:txEl>
                                              <p:pRg st="0" end="0"/>
                                            </p:txEl>
                                          </p:spTgt>
                                        </p:tgtEl>
                                        <p:attrNameLst>
                                          <p:attrName>style.visibility</p:attrName>
                                        </p:attrNameLst>
                                      </p:cBhvr>
                                      <p:to>
                                        <p:strVal val="visible"/>
                                      </p:to>
                                    </p:set>
                                    <p:animEffect transition="in" filter="wipe(left)">
                                      <p:cBhvr>
                                        <p:cTn id="30" dur="500"/>
                                        <p:tgtEl>
                                          <p:spTgt spid="616485">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16486">
                                            <p:txEl>
                                              <p:pRg st="0" end="0"/>
                                            </p:txEl>
                                          </p:spTgt>
                                        </p:tgtEl>
                                        <p:attrNameLst>
                                          <p:attrName>style.visibility</p:attrName>
                                        </p:attrNameLst>
                                      </p:cBhvr>
                                      <p:to>
                                        <p:strVal val="visible"/>
                                      </p:to>
                                    </p:set>
                                    <p:animEffect transition="in" filter="wipe(left)">
                                      <p:cBhvr>
                                        <p:cTn id="35" dur="500"/>
                                        <p:tgtEl>
                                          <p:spTgt spid="616486">
                                            <p:txEl>
                                              <p:pRg st="0" end="0"/>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16487">
                                            <p:txEl>
                                              <p:pRg st="0" end="0"/>
                                            </p:txEl>
                                          </p:spTgt>
                                        </p:tgtEl>
                                        <p:attrNameLst>
                                          <p:attrName>style.visibility</p:attrName>
                                        </p:attrNameLst>
                                      </p:cBhvr>
                                      <p:to>
                                        <p:strVal val="visible"/>
                                      </p:to>
                                    </p:set>
                                    <p:animEffect transition="in" filter="wipe(left)">
                                      <p:cBhvr>
                                        <p:cTn id="40" dur="500"/>
                                        <p:tgtEl>
                                          <p:spTgt spid="616487">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616488">
                                            <p:txEl>
                                              <p:pRg st="0" end="0"/>
                                            </p:txEl>
                                          </p:spTgt>
                                        </p:tgtEl>
                                        <p:attrNameLst>
                                          <p:attrName>style.visibility</p:attrName>
                                        </p:attrNameLst>
                                      </p:cBhvr>
                                      <p:to>
                                        <p:strVal val="visible"/>
                                      </p:to>
                                    </p:set>
                                    <p:animEffect transition="in" filter="wipe(left)">
                                      <p:cBhvr>
                                        <p:cTn id="45" dur="500"/>
                                        <p:tgtEl>
                                          <p:spTgt spid="6164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64" grpId="0" autoUpdateAnimBg="0"/>
      <p:bldP spid="616482" grpId="0" autoUpdateAnimBg="0"/>
      <p:bldP spid="616483" grpId="0" build="p" autoUpdateAnimBg="0"/>
      <p:bldP spid="616484" grpId="0" build="p" autoUpdateAnimBg="0"/>
      <p:bldP spid="616485" grpId="0" build="p" autoUpdateAnimBg="0"/>
      <p:bldP spid="616486" grpId="0" build="p" autoUpdateAnimBg="0"/>
      <p:bldP spid="616487" grpId="0" build="p" autoUpdateAnimBg="0"/>
      <p:bldP spid="61648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ltLang="en-US"/>
              <a:t>Summary</a:t>
            </a:r>
          </a:p>
        </p:txBody>
      </p:sp>
      <p:sp>
        <p:nvSpPr>
          <p:cNvPr id="594947" name="Text Box 3"/>
          <p:cNvSpPr txBox="1">
            <a:spLocks noChangeArrowheads="1"/>
          </p:cNvSpPr>
          <p:nvPr/>
        </p:nvSpPr>
        <p:spPr bwMode="auto">
          <a:xfrm>
            <a:off x="457200" y="381000"/>
            <a:ext cx="686911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Chapter Summary</a:t>
            </a:r>
            <a:endParaRPr lang="en-US" altLang="en-US" sz="3200">
              <a:solidFill>
                <a:srgbClr val="326CD9"/>
              </a:solidFill>
            </a:endParaRPr>
          </a:p>
        </p:txBody>
      </p:sp>
      <p:sp>
        <p:nvSpPr>
          <p:cNvPr id="594949" name="Text Box 5"/>
          <p:cNvSpPr txBox="1">
            <a:spLocks noChangeArrowheads="1"/>
          </p:cNvSpPr>
          <p:nvPr/>
        </p:nvSpPr>
        <p:spPr bwMode="auto">
          <a:xfrm>
            <a:off x="457200" y="990600"/>
            <a:ext cx="8534400" cy="49180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Culture defines how people in a society behave in relation to others and to physical objects.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Instincts, reflexes, and drives do not completely determine how humans behave because human behavior is learned, and is heavily influenced </a:t>
            </a:r>
            <a:br>
              <a:rPr lang="en-US" altLang="en-US" sz="2800"/>
            </a:br>
            <a:r>
              <a:rPr lang="en-US" altLang="en-US" sz="2800"/>
              <a:t>by culture.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symbols of language play a role in the creation and transmission of culture, and in the way people view reality.  </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essential components of culture are norms, values, beliefs, and material objects.</a:t>
            </a:r>
          </a:p>
        </p:txBody>
      </p:sp>
      <p:pic>
        <p:nvPicPr>
          <p:cNvPr id="594961" name="Picture 17"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94962" name="Picture 18"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94963" name="Picture 19"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594965" name="Picture 2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594966" name="Text Box 22"/>
          <p:cNvSpPr txBox="1">
            <a:spLocks noChangeArrowheads="1"/>
          </p:cNvSpPr>
          <p:nvPr/>
        </p:nvSpPr>
        <p:spPr bwMode="black">
          <a:xfrm>
            <a:off x="762000" y="6524625"/>
            <a:ext cx="63246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1200" b="1">
                <a:solidFill>
                  <a:srgbClr val="FF3399"/>
                </a:solidFill>
              </a:rPr>
              <a:t>Continued on next slide.</a:t>
            </a:r>
            <a:endParaRPr lang="en-US" altLang="en-US" sz="1000" b="1">
              <a:solidFill>
                <a:srgbClr val="FF3399"/>
              </a:solidFill>
            </a:endParaRPr>
          </a:p>
        </p:txBody>
      </p:sp>
      <p:pic>
        <p:nvPicPr>
          <p:cNvPr id="594967" name="Picture 2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94947"/>
                                        </p:tgtEl>
                                        <p:attrNameLst>
                                          <p:attrName>style.visibility</p:attrName>
                                        </p:attrNameLst>
                                      </p:cBhvr>
                                      <p:to>
                                        <p:strVal val="visible"/>
                                      </p:to>
                                    </p:set>
                                    <p:animEffect transition="in" filter="checkerboard(across)">
                                      <p:cBhvr>
                                        <p:cTn id="7" dur="500"/>
                                        <p:tgtEl>
                                          <p:spTgt spid="59494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94949">
                                            <p:txEl>
                                              <p:pRg st="0" end="0"/>
                                            </p:txEl>
                                          </p:spTgt>
                                        </p:tgtEl>
                                        <p:attrNameLst>
                                          <p:attrName>style.visibility</p:attrName>
                                        </p:attrNameLst>
                                      </p:cBhvr>
                                      <p:to>
                                        <p:strVal val="visible"/>
                                      </p:to>
                                    </p:set>
                                    <p:animEffect transition="in" filter="wipe(left)">
                                      <p:cBhvr>
                                        <p:cTn id="11" dur="500"/>
                                        <p:tgtEl>
                                          <p:spTgt spid="594949">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94949">
                                            <p:txEl>
                                              <p:pRg st="1" end="1"/>
                                            </p:txEl>
                                          </p:spTgt>
                                        </p:tgtEl>
                                        <p:attrNameLst>
                                          <p:attrName>style.visibility</p:attrName>
                                        </p:attrNameLst>
                                      </p:cBhvr>
                                      <p:to>
                                        <p:strVal val="visible"/>
                                      </p:to>
                                    </p:set>
                                    <p:animEffect transition="in" filter="wipe(left)">
                                      <p:cBhvr>
                                        <p:cTn id="15" dur="500"/>
                                        <p:tgtEl>
                                          <p:spTgt spid="594949">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94949">
                                            <p:txEl>
                                              <p:pRg st="2" end="2"/>
                                            </p:txEl>
                                          </p:spTgt>
                                        </p:tgtEl>
                                        <p:attrNameLst>
                                          <p:attrName>style.visibility</p:attrName>
                                        </p:attrNameLst>
                                      </p:cBhvr>
                                      <p:to>
                                        <p:strVal val="visible"/>
                                      </p:to>
                                    </p:set>
                                    <p:animEffect transition="in" filter="wipe(left)">
                                      <p:cBhvr>
                                        <p:cTn id="19" dur="500"/>
                                        <p:tgtEl>
                                          <p:spTgt spid="594949">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94949">
                                            <p:txEl>
                                              <p:pRg st="3" end="3"/>
                                            </p:txEl>
                                          </p:spTgt>
                                        </p:tgtEl>
                                        <p:attrNameLst>
                                          <p:attrName>style.visibility</p:attrName>
                                        </p:attrNameLst>
                                      </p:cBhvr>
                                      <p:to>
                                        <p:strVal val="visible"/>
                                      </p:to>
                                    </p:set>
                                    <p:animEffect transition="in" filter="wipe(left)">
                                      <p:cBhvr>
                                        <p:cTn id="23" dur="500"/>
                                        <p:tgtEl>
                                          <p:spTgt spid="59494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autoUpdateAnimBg="0"/>
      <p:bldP spid="594949" grpId="0" build="p" autoUpdateAnimBg="0" advAuto="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lstStyle/>
          <a:p>
            <a:r>
              <a:rPr lang="en-US" altLang="en-US"/>
              <a:t>Summary2</a:t>
            </a:r>
          </a:p>
        </p:txBody>
      </p:sp>
      <p:sp>
        <p:nvSpPr>
          <p:cNvPr id="676867" name="Text Box 3"/>
          <p:cNvSpPr txBox="1">
            <a:spLocks noChangeArrowheads="1"/>
          </p:cNvSpPr>
          <p:nvPr/>
        </p:nvSpPr>
        <p:spPr bwMode="auto">
          <a:xfrm>
            <a:off x="457200" y="381000"/>
            <a:ext cx="6869113"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Chapter Summary </a:t>
            </a:r>
            <a:r>
              <a:rPr lang="en-US" altLang="en-US" sz="1800" b="1">
                <a:solidFill>
                  <a:srgbClr val="326CD9"/>
                </a:solidFill>
              </a:rPr>
              <a:t>(cont.)</a:t>
            </a:r>
            <a:endParaRPr lang="en-US" altLang="en-US" sz="3200">
              <a:solidFill>
                <a:srgbClr val="326CD9"/>
              </a:solidFill>
            </a:endParaRPr>
          </a:p>
        </p:txBody>
      </p:sp>
      <p:sp>
        <p:nvSpPr>
          <p:cNvPr id="676868" name="Text Box 4"/>
          <p:cNvSpPr txBox="1">
            <a:spLocks noChangeArrowheads="1"/>
          </p:cNvSpPr>
          <p:nvPr/>
        </p:nvSpPr>
        <p:spPr bwMode="auto">
          <a:xfrm>
            <a:off x="457200" y="990600"/>
            <a:ext cx="8534400" cy="30384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Ideal culture includes the guidelines we claim to accept, while real culture describes how we actually behave. Culture changes according to three major processes.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While apparently very different, all cultures have common traits or elements that sociologists call cultural universals.</a:t>
            </a:r>
          </a:p>
        </p:txBody>
      </p:sp>
      <p:pic>
        <p:nvPicPr>
          <p:cNvPr id="676869" name="Picture 5"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6870" name="Picture 6"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6871" name="Picture 7"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6873" name="Picture 9" descr="J:\nav buttons\forwardG2.gif">
            <a:hlinkClick r:id="" action="ppaction://noaction" highlightClick="1" endSnd="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6874" name="Picture 10"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6868">
                                            <p:txEl>
                                              <p:pRg st="0" end="0"/>
                                            </p:txEl>
                                          </p:spTgt>
                                        </p:tgtEl>
                                        <p:attrNameLst>
                                          <p:attrName>style.visibility</p:attrName>
                                        </p:attrNameLst>
                                      </p:cBhvr>
                                      <p:to>
                                        <p:strVal val="visible"/>
                                      </p:to>
                                    </p:set>
                                    <p:animEffect transition="in" filter="wipe(left)">
                                      <p:cBhvr>
                                        <p:cTn id="7" dur="500"/>
                                        <p:tgtEl>
                                          <p:spTgt spid="67686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6868">
                                            <p:txEl>
                                              <p:pRg st="1" end="1"/>
                                            </p:txEl>
                                          </p:spTgt>
                                        </p:tgtEl>
                                        <p:attrNameLst>
                                          <p:attrName>style.visibility</p:attrName>
                                        </p:attrNameLst>
                                      </p:cBhvr>
                                      <p:to>
                                        <p:strVal val="visible"/>
                                      </p:to>
                                    </p:set>
                                    <p:animEffect transition="in" filter="wipe(left)">
                                      <p:cBhvr>
                                        <p:cTn id="11" dur="500"/>
                                        <p:tgtEl>
                                          <p:spTgt spid="6768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68"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lstStyle/>
          <a:p>
            <a:r>
              <a:rPr lang="en-US" altLang="en-US"/>
              <a:t>Chapter 4</a:t>
            </a:r>
          </a:p>
        </p:txBody>
      </p:sp>
      <p:pic>
        <p:nvPicPr>
          <p:cNvPr id="652292"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2293"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2294"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2298" name="Text Box 10"/>
          <p:cNvSpPr txBox="1">
            <a:spLocks noChangeArrowheads="1"/>
          </p:cNvSpPr>
          <p:nvPr/>
        </p:nvSpPr>
        <p:spPr bwMode="auto">
          <a:xfrm>
            <a:off x="457200" y="990600"/>
            <a:ext cx="8534400" cy="45339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Culture</a:t>
            </a:r>
            <a:r>
              <a:rPr lang="en-US" altLang="en-US" sz="2800"/>
              <a:t> consists of the knowledge, language, values, customs, and physical objects that are passed from generation to generation among members of a group.</a:t>
            </a:r>
          </a:p>
          <a:p>
            <a:pPr>
              <a:lnSpc>
                <a:spcPct val="90000"/>
              </a:lnSpc>
              <a:spcBef>
                <a:spcPct val="20000"/>
              </a:spcBef>
              <a:spcAft>
                <a:spcPct val="20000"/>
              </a:spcAft>
              <a:buClr>
                <a:srgbClr val="326CD9"/>
              </a:buClr>
              <a:buFont typeface="Wingdings" panose="05000000000000000000" pitchFamily="2" charset="2"/>
              <a:buChar char="l"/>
            </a:pPr>
            <a:r>
              <a:rPr lang="en-US" altLang="en-US" sz="2800"/>
              <a:t>Culture and society are tightly interwoven.  One cannot exist without the other. </a:t>
            </a:r>
          </a:p>
          <a:p>
            <a:pPr>
              <a:lnSpc>
                <a:spcPct val="90000"/>
              </a:lnSpc>
              <a:spcBef>
                <a:spcPct val="20000"/>
              </a:spcBef>
              <a:spcAft>
                <a:spcPct val="20000"/>
              </a:spcAft>
              <a:buClr>
                <a:srgbClr val="326CD9"/>
              </a:buClr>
              <a:buFont typeface="Wingdings" panose="05000000000000000000" pitchFamily="2" charset="2"/>
              <a:buChar char="l"/>
            </a:pPr>
            <a:r>
              <a:rPr lang="en-US" altLang="en-US" sz="2800"/>
              <a:t>A </a:t>
            </a:r>
            <a:r>
              <a:rPr lang="en-US" altLang="en-US" sz="2800" b="1">
                <a:solidFill>
                  <a:srgbClr val="008000"/>
                </a:solidFill>
              </a:rPr>
              <a:t>society</a:t>
            </a:r>
            <a:r>
              <a:rPr lang="en-US" altLang="en-US" sz="2800"/>
              <a:t> is a group of people who live in a defined territory and participate in a common culture.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Culture is that society’s total way of life.</a:t>
            </a:r>
          </a:p>
        </p:txBody>
      </p:sp>
      <p:sp>
        <p:nvSpPr>
          <p:cNvPr id="652299" name="Text Box 11"/>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Culture and Society</a:t>
            </a:r>
            <a:endParaRPr lang="en-US" altLang="en-US"/>
          </a:p>
        </p:txBody>
      </p:sp>
      <p:pic>
        <p:nvPicPr>
          <p:cNvPr id="652300" name="Picture 12"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2301" name="Picture 1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2298">
                                            <p:txEl>
                                              <p:pRg st="0" end="0"/>
                                            </p:txEl>
                                          </p:spTgt>
                                        </p:tgtEl>
                                        <p:attrNameLst>
                                          <p:attrName>style.visibility</p:attrName>
                                        </p:attrNameLst>
                                      </p:cBhvr>
                                      <p:to>
                                        <p:strVal val="visible"/>
                                      </p:to>
                                    </p:set>
                                    <p:animEffect transition="in" filter="wipe(left)">
                                      <p:cBhvr>
                                        <p:cTn id="7" dur="500"/>
                                        <p:tgtEl>
                                          <p:spTgt spid="65229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52298">
                                            <p:txEl>
                                              <p:pRg st="1" end="1"/>
                                            </p:txEl>
                                          </p:spTgt>
                                        </p:tgtEl>
                                        <p:attrNameLst>
                                          <p:attrName>style.visibility</p:attrName>
                                        </p:attrNameLst>
                                      </p:cBhvr>
                                      <p:to>
                                        <p:strVal val="visible"/>
                                      </p:to>
                                    </p:set>
                                    <p:animEffect transition="in" filter="wipe(left)">
                                      <p:cBhvr>
                                        <p:cTn id="11" dur="500"/>
                                        <p:tgtEl>
                                          <p:spTgt spid="652298">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2298">
                                            <p:txEl>
                                              <p:pRg st="2" end="2"/>
                                            </p:txEl>
                                          </p:spTgt>
                                        </p:tgtEl>
                                        <p:attrNameLst>
                                          <p:attrName>style.visibility</p:attrName>
                                        </p:attrNameLst>
                                      </p:cBhvr>
                                      <p:to>
                                        <p:strVal val="visible"/>
                                      </p:to>
                                    </p:set>
                                    <p:animEffect transition="in" filter="wipe(left)">
                                      <p:cBhvr>
                                        <p:cTn id="15" dur="500"/>
                                        <p:tgtEl>
                                          <p:spTgt spid="652298">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52298">
                                            <p:txEl>
                                              <p:pRg st="3" end="3"/>
                                            </p:txEl>
                                          </p:spTgt>
                                        </p:tgtEl>
                                        <p:attrNameLst>
                                          <p:attrName>style.visibility</p:attrName>
                                        </p:attrNameLst>
                                      </p:cBhvr>
                                      <p:to>
                                        <p:strVal val="visible"/>
                                      </p:to>
                                    </p:set>
                                    <p:animEffect transition="in" filter="wipe(left)">
                                      <p:cBhvr>
                                        <p:cTn id="19" dur="500"/>
                                        <p:tgtEl>
                                          <p:spTgt spid="6522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2298"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p:txBody>
          <a:bodyPr/>
          <a:lstStyle/>
          <a:p>
            <a:r>
              <a:rPr lang="en-US" altLang="en-US"/>
              <a:t>Chapter 5</a:t>
            </a:r>
          </a:p>
        </p:txBody>
      </p:sp>
      <p:pic>
        <p:nvPicPr>
          <p:cNvPr id="653316"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3317"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3318"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3320"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Culture and Heredity</a:t>
            </a:r>
            <a:endParaRPr lang="en-US" altLang="en-US"/>
          </a:p>
        </p:txBody>
      </p:sp>
      <p:sp>
        <p:nvSpPr>
          <p:cNvPr id="653322" name="Text Box 10"/>
          <p:cNvSpPr txBox="1">
            <a:spLocks noChangeArrowheads="1"/>
          </p:cNvSpPr>
          <p:nvPr/>
        </p:nvSpPr>
        <p:spPr bwMode="auto">
          <a:xfrm>
            <a:off x="457200" y="990600"/>
            <a:ext cx="8534400" cy="48672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455613" indent="-1588" algn="l">
              <a:spcBef>
                <a:spcPct val="0"/>
              </a:spcBef>
              <a:defRPr sz="2400">
                <a:solidFill>
                  <a:schemeClr val="tx1"/>
                </a:solidFill>
                <a:latin typeface="Arial" panose="020B0604020202020204" pitchFamily="34" charset="0"/>
              </a:defRPr>
            </a:lvl2pPr>
            <a:lvl3pPr marL="922338"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Nonhuman animals are highly dependent on </a:t>
            </a:r>
            <a:r>
              <a:rPr lang="en-US" altLang="en-US" sz="2800" b="1">
                <a:solidFill>
                  <a:srgbClr val="008000"/>
                </a:solidFill>
              </a:rPr>
              <a:t>instincts</a:t>
            </a:r>
            <a:r>
              <a:rPr lang="en-US" altLang="en-US" sz="2800"/>
              <a:t> for survival.</a:t>
            </a:r>
          </a:p>
          <a:p>
            <a:pPr lvl="1">
              <a:lnSpc>
                <a:spcPct val="90000"/>
              </a:lnSpc>
              <a:spcBef>
                <a:spcPct val="20000"/>
              </a:spcBef>
              <a:spcAft>
                <a:spcPct val="20000"/>
              </a:spcAft>
              <a:buClr>
                <a:srgbClr val="008000"/>
              </a:buClr>
            </a:pPr>
            <a:r>
              <a:rPr lang="en-US" altLang="en-US">
                <a:solidFill>
                  <a:srgbClr val="008000"/>
                </a:solidFill>
              </a:rPr>
              <a:t>Instincts are genetically inherited patterns of behavior. They are innate (unlearned).</a:t>
            </a:r>
          </a:p>
          <a:p>
            <a:pPr>
              <a:lnSpc>
                <a:spcPct val="90000"/>
              </a:lnSpc>
              <a:spcBef>
                <a:spcPct val="20000"/>
              </a:spcBef>
              <a:spcAft>
                <a:spcPct val="20000"/>
              </a:spcAft>
              <a:buClr>
                <a:srgbClr val="326CD9"/>
              </a:buClr>
              <a:buFont typeface="Wingdings" panose="05000000000000000000" pitchFamily="2" charset="2"/>
              <a:buChar char="l"/>
            </a:pPr>
            <a:r>
              <a:rPr lang="en-US" altLang="en-US" sz="2800"/>
              <a:t>Human infants, in contrast, cannot go very far on instincts alone.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Instincts are not enough to solve the problems that humans face.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Without controlling instincts, humans are forced to create and learn their own ways of thinking, feeling, and behaving.</a:t>
            </a:r>
          </a:p>
        </p:txBody>
      </p:sp>
      <p:pic>
        <p:nvPicPr>
          <p:cNvPr id="653323"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3325" name="Picture 1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53320"/>
                                        </p:tgtEl>
                                        <p:attrNameLst>
                                          <p:attrName>style.visibility</p:attrName>
                                        </p:attrNameLst>
                                      </p:cBhvr>
                                      <p:to>
                                        <p:strVal val="visible"/>
                                      </p:to>
                                    </p:set>
                                    <p:animEffect transition="in" filter="checkerboard(across)">
                                      <p:cBhvr>
                                        <p:cTn id="7" dur="500"/>
                                        <p:tgtEl>
                                          <p:spTgt spid="65332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53322">
                                            <p:txEl>
                                              <p:pRg st="0" end="0"/>
                                            </p:txEl>
                                          </p:spTgt>
                                        </p:tgtEl>
                                        <p:attrNameLst>
                                          <p:attrName>style.visibility</p:attrName>
                                        </p:attrNameLst>
                                      </p:cBhvr>
                                      <p:to>
                                        <p:strVal val="visible"/>
                                      </p:to>
                                    </p:set>
                                    <p:animEffect transition="in" filter="wipe(left)">
                                      <p:cBhvr>
                                        <p:cTn id="11" dur="500"/>
                                        <p:tgtEl>
                                          <p:spTgt spid="653322">
                                            <p:txEl>
                                              <p:pRg st="0" end="0"/>
                                            </p:txEl>
                                          </p:spTgt>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653322">
                                            <p:txEl>
                                              <p:pRg st="1" end="1"/>
                                            </p:txEl>
                                          </p:spTgt>
                                        </p:tgtEl>
                                        <p:attrNameLst>
                                          <p:attrName>style.visibility</p:attrName>
                                        </p:attrNameLst>
                                      </p:cBhvr>
                                      <p:to>
                                        <p:strVal val="visible"/>
                                      </p:to>
                                    </p:set>
                                    <p:animEffect transition="in" filter="wipe(left)">
                                      <p:cBhvr>
                                        <p:cTn id="14" dur="500"/>
                                        <p:tgtEl>
                                          <p:spTgt spid="653322">
                                            <p:txEl>
                                              <p:pRg st="1" end="1"/>
                                            </p:txEl>
                                          </p:spTgt>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653322">
                                            <p:txEl>
                                              <p:pRg st="2" end="2"/>
                                            </p:txEl>
                                          </p:spTgt>
                                        </p:tgtEl>
                                        <p:attrNameLst>
                                          <p:attrName>style.visibility</p:attrName>
                                        </p:attrNameLst>
                                      </p:cBhvr>
                                      <p:to>
                                        <p:strVal val="visible"/>
                                      </p:to>
                                    </p:set>
                                    <p:animEffect transition="in" filter="wipe(left)">
                                      <p:cBhvr>
                                        <p:cTn id="18" dur="500"/>
                                        <p:tgtEl>
                                          <p:spTgt spid="653322">
                                            <p:txEl>
                                              <p:pRg st="2" end="2"/>
                                            </p:txEl>
                                          </p:spTgt>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53322">
                                            <p:txEl>
                                              <p:pRg st="3" end="3"/>
                                            </p:txEl>
                                          </p:spTgt>
                                        </p:tgtEl>
                                        <p:attrNameLst>
                                          <p:attrName>style.visibility</p:attrName>
                                        </p:attrNameLst>
                                      </p:cBhvr>
                                      <p:to>
                                        <p:strVal val="visible"/>
                                      </p:to>
                                    </p:set>
                                    <p:animEffect transition="in" filter="wipe(left)">
                                      <p:cBhvr>
                                        <p:cTn id="22" dur="500"/>
                                        <p:tgtEl>
                                          <p:spTgt spid="653322">
                                            <p:txEl>
                                              <p:pRg st="3" end="3"/>
                                            </p:txEl>
                                          </p:spTgt>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653322">
                                            <p:txEl>
                                              <p:pRg st="4" end="4"/>
                                            </p:txEl>
                                          </p:spTgt>
                                        </p:tgtEl>
                                        <p:attrNameLst>
                                          <p:attrName>style.visibility</p:attrName>
                                        </p:attrNameLst>
                                      </p:cBhvr>
                                      <p:to>
                                        <p:strVal val="visible"/>
                                      </p:to>
                                    </p:set>
                                    <p:animEffect transition="in" filter="wipe(left)">
                                      <p:cBhvr>
                                        <p:cTn id="26" dur="500"/>
                                        <p:tgtEl>
                                          <p:spTgt spid="6533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20" grpId="0" autoUpdateAnimBg="0"/>
      <p:bldP spid="653322"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p:txBody>
          <a:bodyPr/>
          <a:lstStyle/>
          <a:p>
            <a:r>
              <a:rPr lang="en-US" altLang="en-US"/>
              <a:t>Chapter 6</a:t>
            </a:r>
          </a:p>
        </p:txBody>
      </p:sp>
      <p:pic>
        <p:nvPicPr>
          <p:cNvPr id="654340"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4341"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4342"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4344"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Heredity and Behavior</a:t>
            </a:r>
            <a:endParaRPr lang="en-US" altLang="en-US"/>
          </a:p>
        </p:txBody>
      </p:sp>
      <p:sp>
        <p:nvSpPr>
          <p:cNvPr id="654346" name="Text Box 10"/>
          <p:cNvSpPr txBox="1">
            <a:spLocks noChangeArrowheads="1"/>
          </p:cNvSpPr>
          <p:nvPr/>
        </p:nvSpPr>
        <p:spPr bwMode="auto">
          <a:xfrm>
            <a:off x="457200" y="977900"/>
            <a:ext cx="8534400" cy="49180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i="1"/>
              <a:t>“Nature versus nurture”</a:t>
            </a:r>
            <a:r>
              <a:rPr lang="en-US" altLang="en-US" sz="2800"/>
              <a:t> is the argument about how much of personality is a result of heredity and how much is the product of the environment.</a:t>
            </a:r>
          </a:p>
          <a:p>
            <a:pPr>
              <a:lnSpc>
                <a:spcPct val="90000"/>
              </a:lnSpc>
              <a:spcBef>
                <a:spcPct val="20000"/>
              </a:spcBef>
              <a:spcAft>
                <a:spcPct val="20000"/>
              </a:spcAft>
              <a:buClr>
                <a:srgbClr val="326CD9"/>
              </a:buClr>
              <a:buFont typeface="Wingdings" panose="05000000000000000000" pitchFamily="2" charset="2"/>
              <a:buChar char="l"/>
            </a:pPr>
            <a:r>
              <a:rPr lang="en-US" altLang="en-US" sz="2800"/>
              <a:t>Research with identical twins has determined that about half of your personality traits are determined by your genetic makeup and about half by environmental factors. </a:t>
            </a:r>
          </a:p>
          <a:p>
            <a:pPr>
              <a:lnSpc>
                <a:spcPct val="90000"/>
              </a:lnSpc>
              <a:spcBef>
                <a:spcPct val="20000"/>
              </a:spcBef>
              <a:spcAft>
                <a:spcPct val="20000"/>
              </a:spcAft>
              <a:buClr>
                <a:srgbClr val="326CD9"/>
              </a:buClr>
              <a:buFont typeface="Wingdings" panose="05000000000000000000" pitchFamily="2" charset="2"/>
              <a:buChar char="l"/>
            </a:pPr>
            <a:r>
              <a:rPr lang="en-US" altLang="en-US" sz="2800"/>
              <a:t>In addition to heredity and environment, humans also have </a:t>
            </a:r>
            <a:r>
              <a:rPr lang="en-US" altLang="en-US" sz="2800" b="1">
                <a:solidFill>
                  <a:srgbClr val="008000"/>
                </a:solidFill>
              </a:rPr>
              <a:t>reflexes</a:t>
            </a:r>
            <a:r>
              <a:rPr lang="en-US" altLang="en-US" sz="2800"/>
              <a:t> and </a:t>
            </a:r>
            <a:r>
              <a:rPr lang="en-US" altLang="en-US" sz="2800" b="1">
                <a:solidFill>
                  <a:srgbClr val="008000"/>
                </a:solidFill>
              </a:rPr>
              <a:t>drives</a:t>
            </a:r>
            <a:r>
              <a:rPr lang="en-US" altLang="en-US" sz="2800"/>
              <a:t>.</a:t>
            </a:r>
          </a:p>
          <a:p>
            <a:pPr>
              <a:lnSpc>
                <a:spcPct val="90000"/>
              </a:lnSpc>
              <a:spcBef>
                <a:spcPct val="20000"/>
              </a:spcBef>
              <a:spcAft>
                <a:spcPct val="20000"/>
              </a:spcAft>
              <a:buClr>
                <a:srgbClr val="326CD9"/>
              </a:buClr>
              <a:buFont typeface="Wingdings" panose="05000000000000000000" pitchFamily="2" charset="2"/>
              <a:buChar char="l"/>
            </a:pPr>
            <a:r>
              <a:rPr lang="en-US" altLang="en-US" sz="2800"/>
              <a:t>Culture channels the expression of these 		biological characteristics.</a:t>
            </a:r>
          </a:p>
        </p:txBody>
      </p:sp>
      <p:pic>
        <p:nvPicPr>
          <p:cNvPr id="654349" name="Picture 13"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4350" name="Picture 14"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54344"/>
                                        </p:tgtEl>
                                        <p:attrNameLst>
                                          <p:attrName>style.visibility</p:attrName>
                                        </p:attrNameLst>
                                      </p:cBhvr>
                                      <p:to>
                                        <p:strVal val="visible"/>
                                      </p:to>
                                    </p:set>
                                    <p:animEffect transition="in" filter="checkerboard(across)">
                                      <p:cBhvr>
                                        <p:cTn id="7" dur="500"/>
                                        <p:tgtEl>
                                          <p:spTgt spid="65434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54346">
                                            <p:txEl>
                                              <p:pRg st="0" end="0"/>
                                            </p:txEl>
                                          </p:spTgt>
                                        </p:tgtEl>
                                        <p:attrNameLst>
                                          <p:attrName>style.visibility</p:attrName>
                                        </p:attrNameLst>
                                      </p:cBhvr>
                                      <p:to>
                                        <p:strVal val="visible"/>
                                      </p:to>
                                    </p:set>
                                    <p:animEffect transition="in" filter="wipe(left)">
                                      <p:cBhvr>
                                        <p:cTn id="11" dur="500"/>
                                        <p:tgtEl>
                                          <p:spTgt spid="654346">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4346">
                                            <p:txEl>
                                              <p:pRg st="1" end="1"/>
                                            </p:txEl>
                                          </p:spTgt>
                                        </p:tgtEl>
                                        <p:attrNameLst>
                                          <p:attrName>style.visibility</p:attrName>
                                        </p:attrNameLst>
                                      </p:cBhvr>
                                      <p:to>
                                        <p:strVal val="visible"/>
                                      </p:to>
                                    </p:set>
                                    <p:animEffect transition="in" filter="wipe(left)">
                                      <p:cBhvr>
                                        <p:cTn id="15" dur="500"/>
                                        <p:tgtEl>
                                          <p:spTgt spid="654346">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54346">
                                            <p:txEl>
                                              <p:pRg st="2" end="2"/>
                                            </p:txEl>
                                          </p:spTgt>
                                        </p:tgtEl>
                                        <p:attrNameLst>
                                          <p:attrName>style.visibility</p:attrName>
                                        </p:attrNameLst>
                                      </p:cBhvr>
                                      <p:to>
                                        <p:strVal val="visible"/>
                                      </p:to>
                                    </p:set>
                                    <p:animEffect transition="in" filter="wipe(left)">
                                      <p:cBhvr>
                                        <p:cTn id="19" dur="500"/>
                                        <p:tgtEl>
                                          <p:spTgt spid="654346">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54346">
                                            <p:txEl>
                                              <p:pRg st="3" end="3"/>
                                            </p:txEl>
                                          </p:spTgt>
                                        </p:tgtEl>
                                        <p:attrNameLst>
                                          <p:attrName>style.visibility</p:attrName>
                                        </p:attrNameLst>
                                      </p:cBhvr>
                                      <p:to>
                                        <p:strVal val="visible"/>
                                      </p:to>
                                    </p:set>
                                    <p:animEffect transition="in" filter="wipe(left)">
                                      <p:cBhvr>
                                        <p:cTn id="23" dur="500"/>
                                        <p:tgtEl>
                                          <p:spTgt spid="6543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44" grpId="0" autoUpdateAnimBg="0"/>
      <p:bldP spid="654346"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2"/>
          <p:cNvSpPr>
            <a:spLocks noGrp="1" noChangeArrowheads="1"/>
          </p:cNvSpPr>
          <p:nvPr>
            <p:ph type="title"/>
          </p:nvPr>
        </p:nvSpPr>
        <p:spPr/>
        <p:txBody>
          <a:bodyPr/>
          <a:lstStyle/>
          <a:p>
            <a:r>
              <a:rPr lang="en-US" altLang="en-US"/>
              <a:t>Chapter 7</a:t>
            </a:r>
          </a:p>
        </p:txBody>
      </p:sp>
      <p:pic>
        <p:nvPicPr>
          <p:cNvPr id="677892"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7893"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7894"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77896"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Heredity and Behavior</a:t>
            </a:r>
            <a:endParaRPr lang="en-US" altLang="en-US"/>
          </a:p>
        </p:txBody>
      </p:sp>
      <p:sp>
        <p:nvSpPr>
          <p:cNvPr id="677897" name="Text Box 9"/>
          <p:cNvSpPr txBox="1">
            <a:spLocks noChangeArrowheads="1"/>
          </p:cNvSpPr>
          <p:nvPr/>
        </p:nvSpPr>
        <p:spPr bwMode="auto">
          <a:xfrm>
            <a:off x="457200" y="977900"/>
            <a:ext cx="8534400" cy="272415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reflexes: automatic reaction to physical stimulus</a:t>
            </a:r>
          </a:p>
          <a:p>
            <a:pPr lvl="1">
              <a:lnSpc>
                <a:spcPct val="90000"/>
              </a:lnSpc>
              <a:spcBef>
                <a:spcPct val="20000"/>
              </a:spcBef>
              <a:spcAft>
                <a:spcPct val="20000"/>
              </a:spcAft>
              <a:buClr>
                <a:srgbClr val="008000"/>
              </a:buClr>
              <a:buFontTx/>
              <a:buChar char="–"/>
            </a:pPr>
            <a:r>
              <a:rPr lang="en-US" altLang="en-US">
                <a:solidFill>
                  <a:srgbClr val="008000"/>
                </a:solidFill>
              </a:rPr>
              <a:t>examples: a human baby cries when pinched; the pupils of the eyes contract in bright light</a:t>
            </a:r>
          </a:p>
          <a:p>
            <a:pPr>
              <a:lnSpc>
                <a:spcPct val="90000"/>
              </a:lnSpc>
              <a:spcBef>
                <a:spcPct val="20000"/>
              </a:spcBef>
              <a:spcAft>
                <a:spcPct val="20000"/>
              </a:spcAft>
              <a:buClr>
                <a:srgbClr val="326CD9"/>
              </a:buClr>
              <a:buFont typeface="Wingdings" panose="05000000000000000000" pitchFamily="2" charset="2"/>
              <a:buChar char="l"/>
            </a:pPr>
            <a:r>
              <a:rPr lang="en-US" altLang="en-US" sz="2800"/>
              <a:t>drives: impulses to reduce discomfort</a:t>
            </a:r>
          </a:p>
          <a:p>
            <a:pPr lvl="1">
              <a:lnSpc>
                <a:spcPct val="90000"/>
              </a:lnSpc>
              <a:spcBef>
                <a:spcPct val="20000"/>
              </a:spcBef>
              <a:spcAft>
                <a:spcPct val="20000"/>
              </a:spcAft>
              <a:buClr>
                <a:srgbClr val="008000"/>
              </a:buClr>
              <a:buFontTx/>
              <a:buChar char="–"/>
            </a:pPr>
            <a:r>
              <a:rPr lang="en-US" altLang="en-US">
                <a:solidFill>
                  <a:srgbClr val="008000"/>
                </a:solidFill>
              </a:rPr>
              <a:t>examples: wanting to eat, drink, sleep, and associate with others</a:t>
            </a:r>
            <a:endParaRPr lang="en-US" altLang="en-US" sz="2800"/>
          </a:p>
        </p:txBody>
      </p:sp>
      <p:pic>
        <p:nvPicPr>
          <p:cNvPr id="677899"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77900"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77896"/>
                                        </p:tgtEl>
                                        <p:attrNameLst>
                                          <p:attrName>style.visibility</p:attrName>
                                        </p:attrNameLst>
                                      </p:cBhvr>
                                      <p:to>
                                        <p:strVal val="visible"/>
                                      </p:to>
                                    </p:set>
                                    <p:animEffect transition="in" filter="checkerboard(across)">
                                      <p:cBhvr>
                                        <p:cTn id="7" dur="500"/>
                                        <p:tgtEl>
                                          <p:spTgt spid="67789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77897">
                                            <p:txEl>
                                              <p:pRg st="0" end="0"/>
                                            </p:txEl>
                                          </p:spTgt>
                                        </p:tgtEl>
                                        <p:attrNameLst>
                                          <p:attrName>style.visibility</p:attrName>
                                        </p:attrNameLst>
                                      </p:cBhvr>
                                      <p:to>
                                        <p:strVal val="visible"/>
                                      </p:to>
                                    </p:set>
                                    <p:animEffect transition="in" filter="wipe(left)">
                                      <p:cBhvr>
                                        <p:cTn id="11" dur="500"/>
                                        <p:tgtEl>
                                          <p:spTgt spid="677897">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77897">
                                            <p:txEl>
                                              <p:pRg st="1" end="1"/>
                                            </p:txEl>
                                          </p:spTgt>
                                        </p:tgtEl>
                                        <p:attrNameLst>
                                          <p:attrName>style.visibility</p:attrName>
                                        </p:attrNameLst>
                                      </p:cBhvr>
                                      <p:to>
                                        <p:strVal val="visible"/>
                                      </p:to>
                                    </p:set>
                                    <p:animEffect transition="in" filter="wipe(left)">
                                      <p:cBhvr>
                                        <p:cTn id="15" dur="500"/>
                                        <p:tgtEl>
                                          <p:spTgt spid="677897">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77897">
                                            <p:txEl>
                                              <p:pRg st="2" end="2"/>
                                            </p:txEl>
                                          </p:spTgt>
                                        </p:tgtEl>
                                        <p:attrNameLst>
                                          <p:attrName>style.visibility</p:attrName>
                                        </p:attrNameLst>
                                      </p:cBhvr>
                                      <p:to>
                                        <p:strVal val="visible"/>
                                      </p:to>
                                    </p:set>
                                    <p:animEffect transition="in" filter="wipe(left)">
                                      <p:cBhvr>
                                        <p:cTn id="19" dur="500"/>
                                        <p:tgtEl>
                                          <p:spTgt spid="677897">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77897">
                                            <p:txEl>
                                              <p:pRg st="3" end="3"/>
                                            </p:txEl>
                                          </p:spTgt>
                                        </p:tgtEl>
                                        <p:attrNameLst>
                                          <p:attrName>style.visibility</p:attrName>
                                        </p:attrNameLst>
                                      </p:cBhvr>
                                      <p:to>
                                        <p:strVal val="visible"/>
                                      </p:to>
                                    </p:set>
                                    <p:animEffect transition="in" filter="wipe(left)">
                                      <p:cBhvr>
                                        <p:cTn id="23" dur="500"/>
                                        <p:tgtEl>
                                          <p:spTgt spid="6778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896" grpId="0" autoUpdateAnimBg="0"/>
      <p:bldP spid="677897" grpId="0" build="p" bldLvl="2"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p:txBody>
          <a:bodyPr/>
          <a:lstStyle/>
          <a:p>
            <a:r>
              <a:rPr lang="en-US" altLang="en-US"/>
              <a:t>Chapter 8</a:t>
            </a:r>
          </a:p>
        </p:txBody>
      </p:sp>
      <p:pic>
        <p:nvPicPr>
          <p:cNvPr id="655364"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5365"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5366"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5368" name="Text Box 8"/>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Sociobiology</a:t>
            </a:r>
            <a:endParaRPr lang="en-US" altLang="en-US"/>
          </a:p>
        </p:txBody>
      </p:sp>
      <p:sp>
        <p:nvSpPr>
          <p:cNvPr id="655370" name="Text Box 10"/>
          <p:cNvSpPr txBox="1">
            <a:spLocks noChangeArrowheads="1"/>
          </p:cNvSpPr>
          <p:nvPr/>
        </p:nvSpPr>
        <p:spPr bwMode="auto">
          <a:xfrm>
            <a:off x="457200" y="965200"/>
            <a:ext cx="8534400" cy="483235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b="1">
                <a:solidFill>
                  <a:srgbClr val="008000"/>
                </a:solidFill>
              </a:rPr>
              <a:t>Sociobiology</a:t>
            </a:r>
            <a:r>
              <a:rPr lang="en-US" altLang="en-US" sz="2800"/>
              <a:t> is the study of the biological basis of human behavior.</a:t>
            </a:r>
          </a:p>
          <a:p>
            <a:pPr>
              <a:lnSpc>
                <a:spcPct val="90000"/>
              </a:lnSpc>
              <a:spcBef>
                <a:spcPct val="20000"/>
              </a:spcBef>
              <a:spcAft>
                <a:spcPct val="20000"/>
              </a:spcAft>
              <a:buClr>
                <a:srgbClr val="326CD9"/>
              </a:buClr>
              <a:buFont typeface="Wingdings" panose="05000000000000000000" pitchFamily="2" charset="2"/>
              <a:buChar char="l"/>
            </a:pPr>
            <a:r>
              <a:rPr lang="en-US" altLang="en-US" sz="2800"/>
              <a:t>It combines Darwin’s theory of natural selection with modern genetics.</a:t>
            </a:r>
          </a:p>
          <a:p>
            <a:pPr>
              <a:lnSpc>
                <a:spcPct val="90000"/>
              </a:lnSpc>
              <a:spcBef>
                <a:spcPct val="20000"/>
              </a:spcBef>
              <a:spcAft>
                <a:spcPct val="20000"/>
              </a:spcAft>
              <a:buClr>
                <a:srgbClr val="326CD9"/>
              </a:buClr>
              <a:buFont typeface="Wingdings" panose="05000000000000000000" pitchFamily="2" charset="2"/>
              <a:buChar char="l"/>
            </a:pPr>
            <a:r>
              <a:rPr lang="en-US" altLang="en-US" sz="2800"/>
              <a:t>Sociobiologists assume that the behaviors that best help people are biologically based and transmitted in the genetic code.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The major criticism of sociobiology is that the importance placed on genetics could be used </a:t>
            </a:r>
            <a:br>
              <a:rPr lang="en-US" altLang="en-US" sz="2800"/>
            </a:br>
            <a:r>
              <a:rPr lang="en-US" altLang="en-US" sz="2800"/>
              <a:t>as a justification to label specific races as superior or inferior.</a:t>
            </a:r>
          </a:p>
        </p:txBody>
      </p:sp>
      <p:pic>
        <p:nvPicPr>
          <p:cNvPr id="655371" name="Picture 11"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5372" name="Picture 12"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55368"/>
                                        </p:tgtEl>
                                        <p:attrNameLst>
                                          <p:attrName>style.visibility</p:attrName>
                                        </p:attrNameLst>
                                      </p:cBhvr>
                                      <p:to>
                                        <p:strVal val="visible"/>
                                      </p:to>
                                    </p:set>
                                    <p:animEffect transition="in" filter="checkerboard(across)">
                                      <p:cBhvr>
                                        <p:cTn id="7" dur="500"/>
                                        <p:tgtEl>
                                          <p:spTgt spid="65536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55370">
                                            <p:txEl>
                                              <p:pRg st="0" end="0"/>
                                            </p:txEl>
                                          </p:spTgt>
                                        </p:tgtEl>
                                        <p:attrNameLst>
                                          <p:attrName>style.visibility</p:attrName>
                                        </p:attrNameLst>
                                      </p:cBhvr>
                                      <p:to>
                                        <p:strVal val="visible"/>
                                      </p:to>
                                    </p:set>
                                    <p:animEffect transition="in" filter="wipe(left)">
                                      <p:cBhvr>
                                        <p:cTn id="11" dur="500"/>
                                        <p:tgtEl>
                                          <p:spTgt spid="655370">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55370">
                                            <p:txEl>
                                              <p:pRg st="1" end="1"/>
                                            </p:txEl>
                                          </p:spTgt>
                                        </p:tgtEl>
                                        <p:attrNameLst>
                                          <p:attrName>style.visibility</p:attrName>
                                        </p:attrNameLst>
                                      </p:cBhvr>
                                      <p:to>
                                        <p:strVal val="visible"/>
                                      </p:to>
                                    </p:set>
                                    <p:animEffect transition="in" filter="wipe(left)">
                                      <p:cBhvr>
                                        <p:cTn id="15" dur="500"/>
                                        <p:tgtEl>
                                          <p:spTgt spid="655370">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55370">
                                            <p:txEl>
                                              <p:pRg st="2" end="2"/>
                                            </p:txEl>
                                          </p:spTgt>
                                        </p:tgtEl>
                                        <p:attrNameLst>
                                          <p:attrName>style.visibility</p:attrName>
                                        </p:attrNameLst>
                                      </p:cBhvr>
                                      <p:to>
                                        <p:strVal val="visible"/>
                                      </p:to>
                                    </p:set>
                                    <p:animEffect transition="in" filter="wipe(left)">
                                      <p:cBhvr>
                                        <p:cTn id="19" dur="500"/>
                                        <p:tgtEl>
                                          <p:spTgt spid="655370">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55370">
                                            <p:txEl>
                                              <p:pRg st="3" end="3"/>
                                            </p:txEl>
                                          </p:spTgt>
                                        </p:tgtEl>
                                        <p:attrNameLst>
                                          <p:attrName>style.visibility</p:attrName>
                                        </p:attrNameLst>
                                      </p:cBhvr>
                                      <p:to>
                                        <p:strVal val="visible"/>
                                      </p:to>
                                    </p:set>
                                    <p:animEffect transition="in" filter="wipe(left)">
                                      <p:cBhvr>
                                        <p:cTn id="23" dur="500"/>
                                        <p:tgtEl>
                                          <p:spTgt spid="6553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68" grpId="0" autoUpdateAnimBg="0"/>
      <p:bldP spid="655370"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p:txBody>
          <a:bodyPr/>
          <a:lstStyle/>
          <a:p>
            <a:r>
              <a:rPr lang="en-US" altLang="en-US"/>
              <a:t>Chapter 9</a:t>
            </a:r>
          </a:p>
        </p:txBody>
      </p:sp>
      <p:pic>
        <p:nvPicPr>
          <p:cNvPr id="656388" name="Picture 4" descr="J:\nav buttons\exit3.gif">
            <a:hlinkClick r:id="" action="ppaction://hlinkshowjump?jump=endshow"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338"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6389" name="Picture 5" descr="J:\nav buttons\back3.gif">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73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6390" name="Picture 6" descr="J:\nav buttons\home3.gif">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
        <p:nvSpPr>
          <p:cNvPr id="656394" name="Text Box 10"/>
          <p:cNvSpPr txBox="1">
            <a:spLocks noChangeArrowheads="1"/>
          </p:cNvSpPr>
          <p:nvPr/>
        </p:nvSpPr>
        <p:spPr bwMode="auto">
          <a:xfrm>
            <a:off x="457200" y="990600"/>
            <a:ext cx="8534400" cy="26543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marL="800100" indent="-342900"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buClr>
                <a:srgbClr val="326CD9"/>
              </a:buClr>
              <a:buFont typeface="Wingdings" panose="05000000000000000000" pitchFamily="2" charset="2"/>
              <a:buChar char="l"/>
            </a:pPr>
            <a:r>
              <a:rPr lang="en-US" altLang="en-US" sz="2800"/>
              <a:t>A growing body of sociologists believe that genes work with culture in a complex way to shape and limit human nature and social life.</a:t>
            </a:r>
          </a:p>
          <a:p>
            <a:pPr>
              <a:lnSpc>
                <a:spcPct val="90000"/>
              </a:lnSpc>
              <a:spcBef>
                <a:spcPct val="20000"/>
              </a:spcBef>
              <a:spcAft>
                <a:spcPct val="20000"/>
              </a:spcAft>
              <a:buClr>
                <a:srgbClr val="326CD9"/>
              </a:buClr>
              <a:buFont typeface="Wingdings" panose="05000000000000000000" pitchFamily="2" charset="2"/>
              <a:buChar char="l"/>
            </a:pPr>
            <a:r>
              <a:rPr lang="en-US" altLang="en-US" sz="2800"/>
              <a:t>Because of the speed of discoveries in biology, the relationships between heredity, culture, and behavior are of growing interest to sociobiologists.</a:t>
            </a:r>
          </a:p>
        </p:txBody>
      </p:sp>
      <p:sp>
        <p:nvSpPr>
          <p:cNvPr id="656395" name="Text Box 11"/>
          <p:cNvSpPr txBox="1">
            <a:spLocks noChangeArrowheads="1"/>
          </p:cNvSpPr>
          <p:nvPr/>
        </p:nvSpPr>
        <p:spPr bwMode="auto">
          <a:xfrm>
            <a:off x="457200" y="381000"/>
            <a:ext cx="8534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9725" indent="-339725" algn="l">
              <a:spcBef>
                <a:spcPct val="0"/>
              </a:spcBef>
              <a:defRPr sz="2400">
                <a:solidFill>
                  <a:schemeClr val="tx1"/>
                </a:solidFill>
                <a:latin typeface="Arial" panose="020B0604020202020204" pitchFamily="34" charset="0"/>
              </a:defRPr>
            </a:lvl1pPr>
            <a:lvl2pPr algn="l">
              <a:spcBef>
                <a:spcPct val="0"/>
              </a:spcBef>
              <a:defRPr sz="2400">
                <a:solidFill>
                  <a:schemeClr val="tx1"/>
                </a:solidFill>
                <a:latin typeface="Arial" panose="020B0604020202020204" pitchFamily="34" charset="0"/>
              </a:defRPr>
            </a:lvl2pPr>
            <a:lvl3pPr algn="l">
              <a:spcBef>
                <a:spcPct val="0"/>
              </a:spcBef>
              <a:defRPr sz="2400">
                <a:solidFill>
                  <a:schemeClr val="tx1"/>
                </a:solidFill>
                <a:latin typeface="Arial" panose="020B0604020202020204" pitchFamily="34" charset="0"/>
              </a:defRPr>
            </a:lvl3pPr>
            <a:lvl4pPr algn="l">
              <a:spcBef>
                <a:spcPct val="0"/>
              </a:spcBef>
              <a:defRPr sz="2400">
                <a:solidFill>
                  <a:schemeClr val="tx1"/>
                </a:solidFill>
                <a:latin typeface="Arial" panose="020B0604020202020204" pitchFamily="34" charset="0"/>
              </a:defRPr>
            </a:lvl4pPr>
            <a:lvl5pPr algn="l">
              <a:spcBef>
                <a:spcPct val="0"/>
              </a:spcBef>
              <a:defRPr sz="2400">
                <a:solidFill>
                  <a:schemeClr val="tx1"/>
                </a:solidFill>
                <a:latin typeface="Arial" panose="020B0604020202020204" pitchFamily="34" charset="0"/>
              </a:defRPr>
            </a:lvl5pPr>
            <a:lvl6pPr eaLnBrk="0" fontAlgn="base" hangingPunct="0">
              <a:spcBef>
                <a:spcPct val="0"/>
              </a:spcBef>
              <a:spcAft>
                <a:spcPct val="0"/>
              </a:spcAft>
              <a:defRPr sz="2400">
                <a:solidFill>
                  <a:schemeClr val="tx1"/>
                </a:solidFill>
                <a:latin typeface="Arial" panose="020B0604020202020204" pitchFamily="34" charset="0"/>
              </a:defRPr>
            </a:lvl6pPr>
            <a:lvl7pPr eaLnBrk="0" fontAlgn="base" hangingPunct="0">
              <a:spcBef>
                <a:spcPct val="0"/>
              </a:spcBef>
              <a:spcAft>
                <a:spcPct val="0"/>
              </a:spcAft>
              <a:defRPr sz="2400">
                <a:solidFill>
                  <a:schemeClr val="tx1"/>
                </a:solidFill>
                <a:latin typeface="Arial" panose="020B0604020202020204" pitchFamily="34" charset="0"/>
              </a:defRPr>
            </a:lvl7pPr>
            <a:lvl8pPr eaLnBrk="0" fontAlgn="base" hangingPunct="0">
              <a:spcBef>
                <a:spcPct val="0"/>
              </a:spcBef>
              <a:spcAft>
                <a:spcPct val="0"/>
              </a:spcAft>
              <a:defRPr sz="2400">
                <a:solidFill>
                  <a:schemeClr val="tx1"/>
                </a:solidFill>
                <a:latin typeface="Arial" panose="020B0604020202020204" pitchFamily="34" charset="0"/>
              </a:defRPr>
            </a:lvl8pPr>
            <a:lvl9pPr eaLnBrk="0" fontAlgn="base" hangingPunct="0">
              <a:spcBef>
                <a:spcPct val="0"/>
              </a:spcBef>
              <a:spcAft>
                <a:spcPct val="0"/>
              </a:spcAft>
              <a:defRPr sz="2400">
                <a:solidFill>
                  <a:schemeClr val="tx1"/>
                </a:solidFill>
                <a:latin typeface="Arial" panose="020B0604020202020204" pitchFamily="34" charset="0"/>
              </a:defRPr>
            </a:lvl9pPr>
          </a:lstStyle>
          <a:p>
            <a:pPr>
              <a:lnSpc>
                <a:spcPct val="90000"/>
              </a:lnSpc>
              <a:spcBef>
                <a:spcPct val="20000"/>
              </a:spcBef>
              <a:spcAft>
                <a:spcPct val="20000"/>
              </a:spcAft>
            </a:pPr>
            <a:r>
              <a:rPr lang="en-US" altLang="en-US" sz="3600" b="1">
                <a:solidFill>
                  <a:srgbClr val="326CD9"/>
                </a:solidFill>
              </a:rPr>
              <a:t>Middle Ground</a:t>
            </a:r>
            <a:endParaRPr lang="en-US" altLang="en-US"/>
          </a:p>
        </p:txBody>
      </p:sp>
      <p:pic>
        <p:nvPicPr>
          <p:cNvPr id="656396" name="Picture 12" descr="J:\nav buttons\forward3.gif">
            <a:hlinkClick r:id="" action="ppaction://hlinkshowjump?jump=nextslide"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7113" y="6370638"/>
            <a:ext cx="374650" cy="369887"/>
          </a:xfrm>
          <a:prstGeom prst="rect">
            <a:avLst/>
          </a:prstGeom>
          <a:noFill/>
          <a:extLst>
            <a:ext uri="{909E8E84-426E-40DD-AFC4-6F175D3DCCD1}">
              <a14:hiddenFill xmlns:a14="http://schemas.microsoft.com/office/drawing/2010/main">
                <a:solidFill>
                  <a:srgbClr val="FFFFFF"/>
                </a:solidFill>
              </a14:hiddenFill>
            </a:ext>
          </a:extLst>
        </p:spPr>
      </p:pic>
      <p:pic>
        <p:nvPicPr>
          <p:cNvPr id="656397" name="Picture 13" descr="J:\nav buttons\doubleback3G.gif">
            <a:hlinkClick r:id="" action="ppaction://noaction" highlightClick="1" endSnd="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69225" y="6370638"/>
            <a:ext cx="374650" cy="3698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56394">
                                            <p:txEl>
                                              <p:pRg st="0" end="0"/>
                                            </p:txEl>
                                          </p:spTgt>
                                        </p:tgtEl>
                                        <p:attrNameLst>
                                          <p:attrName>style.visibility</p:attrName>
                                        </p:attrNameLst>
                                      </p:cBhvr>
                                      <p:to>
                                        <p:strVal val="visible"/>
                                      </p:to>
                                    </p:set>
                                    <p:animEffect transition="in" filter="wipe(left)">
                                      <p:cBhvr>
                                        <p:cTn id="7" dur="500"/>
                                        <p:tgtEl>
                                          <p:spTgt spid="656394">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56394">
                                            <p:txEl>
                                              <p:pRg st="1" end="1"/>
                                            </p:txEl>
                                          </p:spTgt>
                                        </p:tgtEl>
                                        <p:attrNameLst>
                                          <p:attrName>style.visibility</p:attrName>
                                        </p:attrNameLst>
                                      </p:cBhvr>
                                      <p:to>
                                        <p:strVal val="visible"/>
                                      </p:to>
                                    </p:set>
                                    <p:animEffect transition="in" filter="wipe(left)">
                                      <p:cBhvr>
                                        <p:cTn id="11" dur="500"/>
                                        <p:tgtEl>
                                          <p:spTgt spid="6563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6394" grpId="0" build="p" autoUpdateAnimBg="0" advAuto="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26CD9"/>
      </a:hlink>
      <a:folHlink>
        <a:srgbClr val="326CD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008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altLang="en-US" sz="2400" b="0" i="0" u="none" strike="noStrike" cap="none" normalizeH="0" baseline="0" smtClean="0">
            <a:ln>
              <a:noFill/>
            </a:ln>
            <a:solidFill>
              <a:srgbClr val="008000"/>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008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altLang="en-US" sz="2400" b="0" i="0" u="none" strike="noStrike" cap="none" normalizeH="0" baseline="0" smtClean="0">
            <a:ln>
              <a:noFill/>
            </a:ln>
            <a:solidFill>
              <a:srgbClr val="008000"/>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5336</TotalTime>
  <Words>2007</Words>
  <Application>Microsoft Office PowerPoint</Application>
  <PresentationFormat>On-screen Show (4:3)</PresentationFormat>
  <Paragraphs>218</Paragraphs>
  <Slides>33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Wingdings</vt:lpstr>
      <vt:lpstr>Default Design</vt:lpstr>
      <vt:lpstr>Splash Screen</vt:lpstr>
      <vt:lpstr>Chapter Overview 2</vt:lpstr>
      <vt:lpstr>Chapter 3</vt:lpstr>
      <vt:lpstr>Chapter 4</vt:lpstr>
      <vt:lpstr>Chapter 5</vt:lpstr>
      <vt:lpstr>Chapter 6</vt:lpstr>
      <vt:lpstr>Chapter 7</vt:lpstr>
      <vt:lpstr>Chapter 8</vt:lpstr>
      <vt:lpstr>Chapter 9</vt:lpstr>
      <vt:lpstr>Chapter 10</vt:lpstr>
      <vt:lpstr>Chapter 11</vt:lpstr>
      <vt:lpstr>Chapter 12</vt:lpstr>
      <vt:lpstr>Chapter 13</vt:lpstr>
      <vt:lpstr>Chapter 14</vt:lpstr>
      <vt:lpstr>Chapter 15</vt:lpstr>
      <vt:lpstr>Chapter 16</vt:lpstr>
      <vt:lpstr>Chapter 17</vt:lpstr>
      <vt:lpstr>Chapter 18</vt:lpstr>
      <vt:lpstr>Chapter 19</vt:lpstr>
      <vt:lpstr>Chapter 20</vt:lpstr>
      <vt:lpstr>Chapter 20a</vt:lpstr>
      <vt:lpstr>Chapter 21</vt:lpstr>
      <vt:lpstr>Chapter 22</vt:lpstr>
      <vt:lpstr>Chapter 23</vt:lpstr>
      <vt:lpstr>Chapter 24</vt:lpstr>
      <vt:lpstr>Chapter 25</vt:lpstr>
      <vt:lpstr>Chapter 25a</vt:lpstr>
      <vt:lpstr>Chapter 26</vt:lpstr>
      <vt:lpstr>Chapter 27</vt:lpstr>
      <vt:lpstr>Chapter 28</vt:lpstr>
      <vt:lpstr>Chapter 29</vt:lpstr>
      <vt:lpstr>Summary</vt:lpstr>
      <vt:lpstr>Summary2</vt:lpstr>
    </vt:vector>
  </TitlesOfParts>
  <Company>FSCreations,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 for the Classroom</dc:title>
  <dc:subject>Sociology and You</dc:subject>
  <dc:creator>NTC/Comtemporary Publishing Group, Inc.</dc:creator>
  <cp:lastModifiedBy>Dana Lawrence</cp:lastModifiedBy>
  <cp:revision>386</cp:revision>
  <cp:lastPrinted>2001-05-01T15:19:59Z</cp:lastPrinted>
  <dcterms:created xsi:type="dcterms:W3CDTF">2000-10-17T13:17:37Z</dcterms:created>
  <dcterms:modified xsi:type="dcterms:W3CDTF">2019-02-22T14:50:18Z</dcterms:modified>
</cp:coreProperties>
</file>